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jeueZk4jd9WUstlgketkWPqG7k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da2f6fcb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bda2f6fcbe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2bda2f6fcbe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da2f6fcbe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2bda2f6fcbe_2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2bda2f6fcbe_2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da2f6fcbe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2bda2f6fcbe_2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g2bda2f6fcbe_2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da2f6fcbe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2bda2f6fcbe_2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g2bda2f6fcbe_2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8aae039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b8aae0390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2b8aae0390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8f00ac7cc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2b8f00ac7cc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g2b8f00ac7cc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b8f00ac7cc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2b8f00ac7cc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2b8f00ac7cc_1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b8f00ac7c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2b8f00ac7cc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2b8f00ac7cc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52f71fa47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c52f71fa47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2c52f71fa47_0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cd241b16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2bcd241b16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2bcd241b16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52f71fa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52f71fa4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2c52f71fa4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8f00ac7c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b8f00ac7cc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2b8f00ac7cc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e913e068331c2e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29e913e068331c2e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29e913e068331c2e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93e3ae8be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2b93e3ae8be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2b93e3ae8be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b93e3ae8be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2b93e3ae8be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2b93e3ae8be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b93e3ae8be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2b93e3ae8be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2b93e3ae8be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bcde5b250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2bcde5b250d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2bcde5b250d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b91748b218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b91748b218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2b91748b218_1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91748b2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b91748b21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2b91748b218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b91748b218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g2b91748b218_1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2b91748b218_1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b91748b2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2b91748b218_1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2b91748b218_1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878db147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2b878db1474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2b878db1474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91748b218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2b91748b218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g2b91748b218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b91748b218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2b91748b218_1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2b91748b218_1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b91748b218_1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2b91748b218_1_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2b91748b218_1_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52f71fa47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c52f71fa47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2c52f71fa47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c52f71fa47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c52f71fa47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2c52f71fa47_0_3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c52f71fa47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c52f71fa47_0_3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2c52f71fa47_0_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52f71fa47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52f71fa47_0_3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2c52f71fa47_0_3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c52f71fa47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c52f71fa47_0_3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2c52f71fa47_0_3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52f71fa47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52f71fa47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2c52f71fa47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c52f71fa47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c52f71fa47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2c52f71fa47_0_3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878db147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2b878db1474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ATMO methodology:</a:t>
            </a:r>
            <a:endParaRPr/>
          </a:p>
          <a:p>
            <a:pPr indent="0" lvl="0" marL="0" rtl="0" algn="l">
              <a:lnSpc>
                <a:spcPct val="100000"/>
              </a:lnSpc>
              <a:spcBef>
                <a:spcPts val="0"/>
              </a:spcBef>
              <a:spcAft>
                <a:spcPts val="0"/>
              </a:spcAft>
              <a:buSzPts val="1400"/>
              <a:buNone/>
            </a:pPr>
            <a:r>
              <a:rPr lang="en-US"/>
              <a:t>Each range of each of the 5 pollutants is assigned an ATMO sub-score of 1-6 (from best-to-worst) and the daily ATMO index score is the maximum ATMO daily sub-score of the 5 pollutants.</a:t>
            </a:r>
            <a:endParaRPr/>
          </a:p>
          <a:p>
            <a:pPr indent="0" lvl="0" marL="0" rtl="0" algn="l">
              <a:lnSpc>
                <a:spcPct val="100000"/>
              </a:lnSpc>
              <a:spcBef>
                <a:spcPts val="0"/>
              </a:spcBef>
              <a:spcAft>
                <a:spcPts val="0"/>
              </a:spcAft>
              <a:buSzPts val="1400"/>
              <a:buNone/>
            </a:pPr>
            <a:r>
              <a:t/>
            </a:r>
            <a:endParaRPr/>
          </a:p>
        </p:txBody>
      </p:sp>
      <p:sp>
        <p:nvSpPr>
          <p:cNvPr id="126" name="Google Shape;126;g2b878db1474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878db147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2b878db1474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2b878db1474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ac5678f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2bac5678fc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Incomplete yearly coverage example: O3 data does not cover the whole year for all sites in Auvergne-Rhône-Alpes (Les ménuires site data coverage for 2023 begins from 04/01/23 and the Valence Urb. Centre site data coverage for 2023 begins from 2023/07/12).</a:t>
            </a:r>
            <a:endParaRPr sz="300"/>
          </a:p>
        </p:txBody>
      </p:sp>
      <p:sp>
        <p:nvSpPr>
          <p:cNvPr id="160" name="Google Shape;160;g2bac5678fc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8d4bf07a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b8d4bf07a8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2b8d4bf07a8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8d4bf07a8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2b8d4bf07a8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2b8d4bf07a8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 name="Google Shape;2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p:nvPr>
            <p:ph idx="2" type="pic"/>
          </p:nvPr>
        </p:nvSpPr>
        <p:spPr>
          <a:xfrm>
            <a:off x="5183188" y="987425"/>
            <a:ext cx="6172200" cy="4873625"/>
          </a:xfrm>
          <a:prstGeom prst="rect">
            <a:avLst/>
          </a:prstGeom>
          <a:noFill/>
          <a:ln>
            <a:noFill/>
          </a:ln>
        </p:spPr>
      </p:sp>
      <p:sp>
        <p:nvSpPr>
          <p:cNvPr id="68" name="Google Shape;68;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idx="1" type="subTitle"/>
          </p:nvPr>
        </p:nvSpPr>
        <p:spPr>
          <a:xfrm>
            <a:off x="1590501" y="5353244"/>
            <a:ext cx="9144000" cy="996518"/>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F7F7F"/>
              </a:buClr>
              <a:buSzPts val="1600"/>
              <a:buNone/>
            </a:pPr>
            <a:r>
              <a:rPr lang="en-US" sz="1600">
                <a:solidFill>
                  <a:srgbClr val="7F7F7F"/>
                </a:solidFill>
                <a:latin typeface="Arial"/>
                <a:ea typeface="Arial"/>
                <a:cs typeface="Arial"/>
                <a:sym typeface="Arial"/>
              </a:rPr>
              <a:t>Alfonso Awadalla, Jade Sillere, Julian Rojas, Maela Guillaume-Le-Gall, Sofia Vaca</a:t>
            </a:r>
            <a:endParaRPr sz="1600">
              <a:solidFill>
                <a:srgbClr val="7F7F7F"/>
              </a:solidFill>
              <a:latin typeface="Arial"/>
              <a:ea typeface="Arial"/>
              <a:cs typeface="Arial"/>
              <a:sym typeface="Arial"/>
            </a:endParaRPr>
          </a:p>
        </p:txBody>
      </p:sp>
      <p:sp>
        <p:nvSpPr>
          <p:cNvPr id="89" name="Google Shape;89;p1"/>
          <p:cNvSpPr/>
          <p:nvPr/>
        </p:nvSpPr>
        <p:spPr>
          <a:xfrm rot="5400000">
            <a:off x="31688" y="-36357"/>
            <a:ext cx="895739" cy="968451"/>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rot="5400000">
            <a:off x="148519" y="113418"/>
            <a:ext cx="433125" cy="469987"/>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3" name="Google Shape;93;p1"/>
          <p:cNvPicPr preferRelativeResize="0"/>
          <p:nvPr/>
        </p:nvPicPr>
        <p:blipFill rotWithShape="1">
          <a:blip r:embed="rId3">
            <a:alphaModFix/>
          </a:blip>
          <a:srcRect b="0" l="0" r="0" t="0"/>
          <a:stretch/>
        </p:blipFill>
        <p:spPr>
          <a:xfrm>
            <a:off x="1116183" y="152400"/>
            <a:ext cx="10229493" cy="50484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bda2f6fcbe_2_0"/>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Déterminant - Gestion des eaux</a:t>
            </a:r>
            <a:endParaRPr/>
          </a:p>
        </p:txBody>
      </p:sp>
      <p:sp>
        <p:nvSpPr>
          <p:cNvPr id="208" name="Google Shape;208;g2bda2f6fcbe_2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g2bda2f6fcbe_2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g2bda2f6fcbe_2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g2bda2f6fcbe_2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212" name="Google Shape;212;g2bda2f6fcbe_2_0"/>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213" name="Google Shape;213;g2bda2f6fcbe_2_0"/>
          <p:cNvPicPr preferRelativeResize="0"/>
          <p:nvPr/>
        </p:nvPicPr>
        <p:blipFill rotWithShape="1">
          <a:blip r:embed="rId4">
            <a:alphaModFix/>
          </a:blip>
          <a:srcRect b="0" l="0" r="0" t="0"/>
          <a:stretch/>
        </p:blipFill>
        <p:spPr>
          <a:xfrm>
            <a:off x="4790388" y="214237"/>
            <a:ext cx="2946374" cy="467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bda2f6fcbe_2_11"/>
          <p:cNvSpPr txBox="1"/>
          <p:nvPr>
            <p:ph type="title"/>
          </p:nvPr>
        </p:nvSpPr>
        <p:spPr>
          <a:xfrm>
            <a:off x="1480325" y="1099575"/>
            <a:ext cx="99822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Indicateur qualité des eaux souterraines</a:t>
            </a:r>
            <a:endParaRPr>
              <a:latin typeface="Arial"/>
              <a:ea typeface="Arial"/>
              <a:cs typeface="Arial"/>
              <a:sym typeface="Arial"/>
            </a:endParaRPr>
          </a:p>
          <a:p>
            <a:pPr indent="0" lvl="0" marL="0" rtl="0" algn="ctr">
              <a:lnSpc>
                <a:spcPct val="90000"/>
              </a:lnSpc>
              <a:spcBef>
                <a:spcPts val="0"/>
              </a:spcBef>
              <a:spcAft>
                <a:spcPts val="0"/>
              </a:spcAft>
              <a:buClr>
                <a:schemeClr val="dk1"/>
              </a:buClr>
              <a:buSzPts val="3960"/>
              <a:buFont typeface="Arial"/>
              <a:buNone/>
            </a:pPr>
            <a:r>
              <a:t/>
            </a:r>
            <a:endParaRPr sz="3160">
              <a:latin typeface="Arial"/>
              <a:ea typeface="Arial"/>
              <a:cs typeface="Arial"/>
              <a:sym typeface="Arial"/>
            </a:endParaRPr>
          </a:p>
        </p:txBody>
      </p:sp>
      <p:sp>
        <p:nvSpPr>
          <p:cNvPr id="220" name="Google Shape;220;g2bda2f6fcbe_2_11"/>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g2bda2f6fcbe_2_11"/>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g2bda2f6fcbe_2_1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g2bda2f6fcbe_2_1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224" name="Google Shape;224;g2bda2f6fcbe_2_11"/>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225" name="Google Shape;225;g2bda2f6fcbe_2_11"/>
          <p:cNvPicPr preferRelativeResize="0"/>
          <p:nvPr/>
        </p:nvPicPr>
        <p:blipFill rotWithShape="1">
          <a:blip r:embed="rId4">
            <a:alphaModFix/>
          </a:blip>
          <a:srcRect b="0" l="0" r="0" t="0"/>
          <a:stretch/>
        </p:blipFill>
        <p:spPr>
          <a:xfrm>
            <a:off x="4790388" y="214237"/>
            <a:ext cx="2946374" cy="467275"/>
          </a:xfrm>
          <a:prstGeom prst="rect">
            <a:avLst/>
          </a:prstGeom>
          <a:noFill/>
          <a:ln>
            <a:noFill/>
          </a:ln>
        </p:spPr>
      </p:pic>
      <p:sp>
        <p:nvSpPr>
          <p:cNvPr id="226" name="Google Shape;226;g2bda2f6fcbe_2_11"/>
          <p:cNvSpPr txBox="1"/>
          <p:nvPr/>
        </p:nvSpPr>
        <p:spPr>
          <a:xfrm>
            <a:off x="600075" y="4643350"/>
            <a:ext cx="4977600" cy="217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227" name="Google Shape;227;g2bda2f6fcbe_2_11"/>
          <p:cNvSpPr txBox="1"/>
          <p:nvPr/>
        </p:nvSpPr>
        <p:spPr>
          <a:xfrm>
            <a:off x="918875" y="2265575"/>
            <a:ext cx="5211600" cy="3854700"/>
          </a:xfrm>
          <a:prstGeom prst="rect">
            <a:avLst/>
          </a:prstGeom>
          <a:noFill/>
          <a:ln>
            <a:noFill/>
          </a:ln>
        </p:spPr>
        <p:txBody>
          <a:bodyPr anchorCtr="0" anchor="t" bIns="91425" lIns="91425" spcFirstLastPara="1" rIns="91425" wrap="square" tIns="91425">
            <a:noAutofit/>
          </a:bodyPr>
          <a:lstStyle/>
          <a:p>
            <a:pPr indent="0" lvl="0" marL="0" marR="0" rtl="0" algn="just">
              <a:lnSpc>
                <a:spcPct val="104090"/>
              </a:lnSpc>
              <a:spcBef>
                <a:spcPts val="1200"/>
              </a:spcBef>
              <a:spcAft>
                <a:spcPts val="0"/>
              </a:spcAft>
              <a:buClr>
                <a:srgbClr val="000000"/>
              </a:buClr>
              <a:buSzPts val="2300"/>
              <a:buFont typeface="Arial"/>
              <a:buNone/>
            </a:pPr>
            <a:r>
              <a:rPr b="1" lang="en-US" sz="1700" u="none" cap="none" strike="noStrike">
                <a:solidFill>
                  <a:schemeClr val="dk1"/>
                </a:solidFill>
                <a:latin typeface="Calibri"/>
                <a:ea typeface="Calibri"/>
                <a:cs typeface="Calibri"/>
                <a:sym typeface="Calibri"/>
              </a:rPr>
              <a:t>Score corresponding to the sum of weighted sites. </a:t>
            </a:r>
            <a:endParaRPr b="1" sz="1700" u="none" cap="none" strike="noStrike">
              <a:solidFill>
                <a:schemeClr val="dk1"/>
              </a:solidFill>
              <a:latin typeface="Calibri"/>
              <a:ea typeface="Calibri"/>
              <a:cs typeface="Calibri"/>
              <a:sym typeface="Calibri"/>
            </a:endParaRPr>
          </a:p>
          <a:p>
            <a:pPr indent="0" lvl="0" marL="0" marR="0" rtl="0" algn="just">
              <a:lnSpc>
                <a:spcPct val="104090"/>
              </a:lnSpc>
              <a:spcBef>
                <a:spcPts val="1200"/>
              </a:spcBef>
              <a:spcAft>
                <a:spcPts val="0"/>
              </a:spcAft>
              <a:buNone/>
            </a:pPr>
            <a:r>
              <a:rPr lang="en-US" sz="1700" u="none" cap="none" strike="noStrike">
                <a:solidFill>
                  <a:schemeClr val="dk1"/>
                </a:solidFill>
                <a:latin typeface="Calibri"/>
                <a:ea typeface="Calibri"/>
                <a:cs typeface="Calibri"/>
                <a:sym typeface="Calibri"/>
              </a:rPr>
              <a:t>Weighting is defined based on the type and status of the site to attempt to account for the variation in nature and magnitude of pressures and impacts. Weighting is also adjusted to consider the proximity of populations to the sites (INERIS, page 28).</a:t>
            </a:r>
            <a:endParaRPr sz="1700">
              <a:solidFill>
                <a:schemeClr val="dk1"/>
              </a:solidFill>
              <a:latin typeface="Calibri"/>
              <a:ea typeface="Calibri"/>
              <a:cs typeface="Calibri"/>
              <a:sym typeface="Calibri"/>
            </a:endParaRPr>
          </a:p>
          <a:p>
            <a:pPr indent="0" lvl="0" marL="0" marR="0" rtl="0" algn="just">
              <a:lnSpc>
                <a:spcPct val="104090"/>
              </a:lnSpc>
              <a:spcBef>
                <a:spcPts val="1200"/>
              </a:spcBef>
              <a:spcAft>
                <a:spcPts val="0"/>
              </a:spcAft>
              <a:buNone/>
            </a:pPr>
            <a:r>
              <a:t/>
            </a:r>
            <a:endParaRPr sz="1700">
              <a:solidFill>
                <a:schemeClr val="dk1"/>
              </a:solidFill>
              <a:latin typeface="Calibri"/>
              <a:ea typeface="Calibri"/>
              <a:cs typeface="Calibri"/>
              <a:sym typeface="Calibri"/>
            </a:endParaRPr>
          </a:p>
          <a:p>
            <a:pPr indent="0" lvl="0" marL="0" marR="0" rtl="0" algn="just">
              <a:lnSpc>
                <a:spcPct val="104090"/>
              </a:lnSpc>
              <a:spcBef>
                <a:spcPts val="1200"/>
              </a:spcBef>
              <a:spcAft>
                <a:spcPts val="0"/>
              </a:spcAft>
              <a:buClr>
                <a:srgbClr val="000000"/>
              </a:buClr>
              <a:buSzPts val="2300"/>
              <a:buFont typeface="Arial"/>
              <a:buNone/>
            </a:pPr>
            <a:r>
              <a:rPr b="1" i="0" lang="en-US" sz="1700" u="none" cap="none" strike="noStrike">
                <a:solidFill>
                  <a:schemeClr val="dk1"/>
                </a:solidFill>
                <a:latin typeface="Calibri"/>
                <a:ea typeface="Calibri"/>
                <a:cs typeface="Calibri"/>
                <a:sym typeface="Calibri"/>
              </a:rPr>
              <a:t>Two databases were used:</a:t>
            </a:r>
            <a:endParaRPr b="1" i="0" sz="1700" u="none" cap="none" strike="noStrike">
              <a:solidFill>
                <a:schemeClr val="dk1"/>
              </a:solidFill>
              <a:latin typeface="Calibri"/>
              <a:ea typeface="Calibri"/>
              <a:cs typeface="Calibri"/>
              <a:sym typeface="Calibri"/>
            </a:endParaRPr>
          </a:p>
          <a:p>
            <a:pPr indent="-336550" lvl="0" marL="457200" marR="0" rtl="0" algn="just">
              <a:lnSpc>
                <a:spcPct val="104090"/>
              </a:lnSpc>
              <a:spcBef>
                <a:spcPts val="1200"/>
              </a:spcBef>
              <a:spcAft>
                <a:spcPts val="0"/>
              </a:spcAft>
              <a:buClr>
                <a:schemeClr val="dk1"/>
              </a:buClr>
              <a:buSzPts val="1700"/>
              <a:buFont typeface="Calibri"/>
              <a:buAutoNum type="arabicPeriod"/>
            </a:pPr>
            <a:r>
              <a:rPr b="0" i="0" lang="en-US" sz="1700" u="none" cap="none" strike="noStrike">
                <a:solidFill>
                  <a:schemeClr val="dk1"/>
                </a:solidFill>
                <a:latin typeface="Calibri"/>
                <a:ea typeface="Calibri"/>
                <a:cs typeface="Calibri"/>
                <a:sym typeface="Calibri"/>
              </a:rPr>
              <a:t>BASOL.json (base de sites et sols pollués)</a:t>
            </a:r>
            <a:endParaRPr b="0" i="0" sz="1700" u="none" cap="none" strike="noStrike">
              <a:solidFill>
                <a:schemeClr val="dk1"/>
              </a:solidFill>
              <a:latin typeface="Calibri"/>
              <a:ea typeface="Calibri"/>
              <a:cs typeface="Calibri"/>
              <a:sym typeface="Calibri"/>
            </a:endParaRPr>
          </a:p>
          <a:p>
            <a:pPr indent="-336550" lvl="0" marL="457200" marR="0" rtl="0" algn="just">
              <a:lnSpc>
                <a:spcPct val="104090"/>
              </a:lnSpc>
              <a:spcBef>
                <a:spcPts val="0"/>
              </a:spcBef>
              <a:spcAft>
                <a:spcPts val="0"/>
              </a:spcAft>
              <a:buClr>
                <a:schemeClr val="dk1"/>
              </a:buClr>
              <a:buSzPts val="1700"/>
              <a:buFont typeface="Calibri"/>
              <a:buAutoNum type="arabicPeriod"/>
            </a:pPr>
            <a:r>
              <a:rPr b="0" i="0" lang="en-US" sz="1700" u="none" cap="none" strike="noStrike">
                <a:solidFill>
                  <a:schemeClr val="dk1"/>
                </a:solidFill>
                <a:latin typeface="Calibri"/>
                <a:ea typeface="Calibri"/>
                <a:cs typeface="Calibri"/>
                <a:sym typeface="Calibri"/>
              </a:rPr>
              <a:t>icpe.geojson (</a:t>
            </a:r>
            <a:r>
              <a:rPr b="0" i="0" lang="en-US" sz="1700" u="none" cap="none" strike="noStrike">
                <a:solidFill>
                  <a:srgbClr val="3A3A3A"/>
                </a:solidFill>
                <a:highlight>
                  <a:srgbClr val="FFFFFF"/>
                </a:highlight>
                <a:latin typeface="Calibri"/>
                <a:ea typeface="Calibri"/>
                <a:cs typeface="Calibri"/>
                <a:sym typeface="Calibri"/>
              </a:rPr>
              <a:t>Geographic file for the location of classified installations</a:t>
            </a:r>
            <a:r>
              <a:rPr b="0" i="0" lang="en-US" sz="1700" u="none" cap="none" strike="noStrike">
                <a:solidFill>
                  <a:schemeClr val="dk1"/>
                </a:solidFill>
                <a:latin typeface="Calibri"/>
                <a:ea typeface="Calibri"/>
                <a:cs typeface="Calibri"/>
                <a:sym typeface="Calibri"/>
              </a:rPr>
              <a:t>)</a:t>
            </a:r>
            <a:endParaRPr b="0" i="0" sz="1700" u="none" cap="none" strike="noStrike">
              <a:solidFill>
                <a:schemeClr val="dk1"/>
              </a:solidFill>
              <a:latin typeface="Calibri"/>
              <a:ea typeface="Calibri"/>
              <a:cs typeface="Calibri"/>
              <a:sym typeface="Calibri"/>
            </a:endParaRPr>
          </a:p>
          <a:p>
            <a:pPr indent="0" lvl="0" marL="0" marR="0" rtl="0" algn="just">
              <a:lnSpc>
                <a:spcPct val="104090"/>
              </a:lnSpc>
              <a:spcBef>
                <a:spcPts val="0"/>
              </a:spcBef>
              <a:spcAft>
                <a:spcPts val="0"/>
              </a:spcAft>
              <a:buNone/>
            </a:pPr>
            <a:r>
              <a:t/>
            </a:r>
            <a:endParaRPr sz="1700">
              <a:solidFill>
                <a:schemeClr val="dk1"/>
              </a:solidFill>
              <a:latin typeface="Calibri"/>
              <a:ea typeface="Calibri"/>
              <a:cs typeface="Calibri"/>
              <a:sym typeface="Calibri"/>
            </a:endParaRPr>
          </a:p>
          <a:p>
            <a:pPr indent="0" lvl="0" marL="0" rtl="0" algn="just">
              <a:lnSpc>
                <a:spcPct val="104090"/>
              </a:lnSpc>
              <a:spcBef>
                <a:spcPts val="1200"/>
              </a:spcBef>
              <a:spcAft>
                <a:spcPts val="0"/>
              </a:spcAft>
              <a:buClr>
                <a:schemeClr val="dk1"/>
              </a:buClr>
              <a:buSzPts val="2300"/>
              <a:buFont typeface="Arial"/>
              <a:buNone/>
            </a:pPr>
            <a:r>
              <a:rPr b="1" lang="en-US" sz="1700">
                <a:solidFill>
                  <a:schemeClr val="dk1"/>
                </a:solidFill>
                <a:latin typeface="Calibri"/>
                <a:ea typeface="Calibri"/>
                <a:cs typeface="Calibri"/>
                <a:sym typeface="Calibri"/>
              </a:rPr>
              <a:t>Data extracted in January 2020</a:t>
            </a:r>
            <a:endParaRPr sz="1700">
              <a:solidFill>
                <a:schemeClr val="dk1"/>
              </a:solidFill>
              <a:latin typeface="Calibri"/>
              <a:ea typeface="Calibri"/>
              <a:cs typeface="Calibri"/>
              <a:sym typeface="Calibri"/>
            </a:endParaRPr>
          </a:p>
          <a:p>
            <a:pPr indent="0" lvl="0" marL="457200" marR="0" rtl="0" algn="l">
              <a:lnSpc>
                <a:spcPct val="100000"/>
              </a:lnSpc>
              <a:spcBef>
                <a:spcPts val="1200"/>
              </a:spcBef>
              <a:spcAft>
                <a:spcPts val="0"/>
              </a:spcAft>
              <a:buClr>
                <a:srgbClr val="000000"/>
              </a:buClr>
              <a:buSzPts val="1800"/>
              <a:buFont typeface="Arial"/>
              <a:buNone/>
            </a:pPr>
            <a:r>
              <a:t/>
            </a:r>
            <a:endParaRPr b="1"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100" u="none" cap="none" strike="noStrike">
              <a:solidFill>
                <a:schemeClr val="dk1"/>
              </a:solidFill>
              <a:latin typeface="Calibri"/>
              <a:ea typeface="Calibri"/>
              <a:cs typeface="Calibri"/>
              <a:sym typeface="Calibri"/>
            </a:endParaRPr>
          </a:p>
        </p:txBody>
      </p:sp>
      <p:sp>
        <p:nvSpPr>
          <p:cNvPr id="228" name="Google Shape;228;g2bda2f6fcbe_2_11"/>
          <p:cNvSpPr txBox="1"/>
          <p:nvPr/>
        </p:nvSpPr>
        <p:spPr>
          <a:xfrm>
            <a:off x="6718175" y="2344200"/>
            <a:ext cx="5279400" cy="2596500"/>
          </a:xfrm>
          <a:prstGeom prst="rect">
            <a:avLst/>
          </a:prstGeom>
          <a:noFill/>
          <a:ln>
            <a:noFill/>
          </a:ln>
        </p:spPr>
        <p:txBody>
          <a:bodyPr anchorCtr="0" anchor="t" bIns="91425" lIns="91425" spcFirstLastPara="1" rIns="91425" wrap="square" tIns="91425">
            <a:noAutofit/>
          </a:bodyPr>
          <a:lstStyle/>
          <a:p>
            <a:pPr indent="457200" lvl="0" marL="1371600" marR="0" rtl="0" algn="l">
              <a:lnSpc>
                <a:spcPct val="100000"/>
              </a:lnSpc>
              <a:spcBef>
                <a:spcPts val="0"/>
              </a:spcBef>
              <a:spcAft>
                <a:spcPts val="0"/>
              </a:spcAft>
              <a:buClr>
                <a:srgbClr val="000000"/>
              </a:buClr>
              <a:buSzPts val="1800"/>
              <a:buFont typeface="Arial"/>
              <a:buNone/>
            </a:pPr>
            <a:r>
              <a:rPr b="1" lang="en-US" sz="1700">
                <a:solidFill>
                  <a:schemeClr val="dk1"/>
                </a:solidFill>
                <a:latin typeface="Calibri"/>
                <a:ea typeface="Calibri"/>
                <a:cs typeface="Calibri"/>
                <a:sym typeface="Calibri"/>
              </a:rPr>
              <a:t>Steps for Weighting</a:t>
            </a:r>
            <a:endParaRPr b="1" sz="17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700" u="none" cap="none" strike="noStrike">
                <a:solidFill>
                  <a:schemeClr val="dk1"/>
                </a:solidFill>
                <a:latin typeface="Calibri"/>
                <a:ea typeface="Calibri"/>
                <a:cs typeface="Calibri"/>
                <a:sym typeface="Calibri"/>
              </a:rPr>
              <a:t>Step 1: </a:t>
            </a:r>
            <a:r>
              <a:rPr i="0" lang="en-US" sz="1700" u="none" cap="none" strike="noStrike">
                <a:solidFill>
                  <a:schemeClr val="dk1"/>
                </a:solidFill>
                <a:latin typeface="Calibri"/>
                <a:ea typeface="Calibri"/>
                <a:cs typeface="Calibri"/>
                <a:sym typeface="Calibri"/>
              </a:rPr>
              <a:t>Calculate the weights by the condition site</a:t>
            </a:r>
            <a:endParaRPr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900"/>
              <a:buFont typeface="Arial"/>
              <a:buNone/>
            </a:pPr>
            <a:r>
              <a:rPr b="1" lang="en-US" sz="1700">
                <a:solidFill>
                  <a:schemeClr val="dk1"/>
                </a:solidFill>
                <a:latin typeface="Calibri"/>
                <a:ea typeface="Calibri"/>
                <a:cs typeface="Calibri"/>
                <a:sym typeface="Calibri"/>
              </a:rPr>
              <a:t>Step 2: </a:t>
            </a:r>
            <a:r>
              <a:rPr lang="en-US" sz="1700">
                <a:solidFill>
                  <a:schemeClr val="dk1"/>
                </a:solidFill>
                <a:latin typeface="Calibri"/>
                <a:ea typeface="Calibri"/>
                <a:cs typeface="Calibri"/>
                <a:sym typeface="Calibri"/>
              </a:rPr>
              <a:t>Weight of the site condition</a:t>
            </a:r>
            <a:br>
              <a:rPr lang="en-US" sz="1700">
                <a:solidFill>
                  <a:schemeClr val="dk1"/>
                </a:solidFill>
                <a:latin typeface="Calibri"/>
                <a:ea typeface="Calibri"/>
                <a:cs typeface="Calibri"/>
                <a:sym typeface="Calibri"/>
              </a:rPr>
            </a:br>
            <a:r>
              <a:rPr lang="en-US" sz="1700">
                <a:solidFill>
                  <a:schemeClr val="dk1"/>
                </a:solidFill>
                <a:latin typeface="Calibri"/>
                <a:ea typeface="Calibri"/>
                <a:cs typeface="Calibri"/>
                <a:sym typeface="Calibri"/>
              </a:rPr>
              <a:t>   	 'Absence de surveillance justifiée': 1</a:t>
            </a:r>
            <a:br>
              <a:rPr lang="en-US" sz="1700">
                <a:solidFill>
                  <a:schemeClr val="dk1"/>
                </a:solidFill>
                <a:latin typeface="Calibri"/>
                <a:ea typeface="Calibri"/>
                <a:cs typeface="Calibri"/>
                <a:sym typeface="Calibri"/>
              </a:rPr>
            </a:br>
            <a:r>
              <a:rPr lang="en-US" sz="1700">
                <a:solidFill>
                  <a:schemeClr val="dk1"/>
                </a:solidFill>
                <a:latin typeface="Calibri"/>
                <a:ea typeface="Calibri"/>
                <a:cs typeface="Calibri"/>
                <a:sym typeface="Calibri"/>
              </a:rPr>
              <a:t>	 'Surveillance différée en raison de procédure en cours': 0.5</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900"/>
              <a:buFont typeface="Arial"/>
              <a:buNone/>
            </a:pPr>
            <a:r>
              <a:t/>
            </a:r>
            <a:endParaRPr b="1"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900"/>
              <a:buFont typeface="Arial"/>
              <a:buNone/>
            </a:pPr>
            <a:r>
              <a:t/>
            </a:r>
            <a:endParaRPr b="1"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900"/>
              <a:buFont typeface="Arial"/>
              <a:buNone/>
            </a:pPr>
            <a:r>
              <a:rPr b="1" lang="en-US" sz="1700">
                <a:solidFill>
                  <a:schemeClr val="dk1"/>
                </a:solidFill>
                <a:latin typeface="Calibri"/>
                <a:ea typeface="Calibri"/>
                <a:cs typeface="Calibri"/>
                <a:sym typeface="Calibri"/>
              </a:rPr>
              <a:t>Step 3: </a:t>
            </a:r>
            <a:r>
              <a:rPr lang="en-US" sz="1700">
                <a:solidFill>
                  <a:schemeClr val="dk1"/>
                </a:solidFill>
                <a:latin typeface="Calibri"/>
                <a:ea typeface="Calibri"/>
                <a:cs typeface="Calibri"/>
                <a:sym typeface="Calibri"/>
              </a:rPr>
              <a:t>Weighting the adjusted score to proximity of population sites</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 '0 - 250 meters' :  1,</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'250 - 500  meters' : 0.5</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'500 - onwards' :  0.2</a:t>
            </a:r>
            <a:endParaRPr sz="17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100"/>
              <a:buFont typeface="Arial"/>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pic>
        <p:nvPicPr>
          <p:cNvPr id="229" name="Google Shape;229;g2bda2f6fcbe_2_11"/>
          <p:cNvPicPr preferRelativeResize="0"/>
          <p:nvPr/>
        </p:nvPicPr>
        <p:blipFill>
          <a:blip r:embed="rId5">
            <a:alphaModFix/>
          </a:blip>
          <a:stretch>
            <a:fillRect/>
          </a:stretch>
        </p:blipFill>
        <p:spPr>
          <a:xfrm>
            <a:off x="8166475" y="4179363"/>
            <a:ext cx="2140575" cy="331925"/>
          </a:xfrm>
          <a:prstGeom prst="rect">
            <a:avLst/>
          </a:prstGeom>
          <a:noFill/>
          <a:ln>
            <a:noFill/>
          </a:ln>
        </p:spPr>
      </p:pic>
      <p:pic>
        <p:nvPicPr>
          <p:cNvPr id="230" name="Google Shape;230;g2bda2f6fcbe_2_11"/>
          <p:cNvPicPr preferRelativeResize="0"/>
          <p:nvPr/>
        </p:nvPicPr>
        <p:blipFill>
          <a:blip r:embed="rId6">
            <a:alphaModFix/>
          </a:blip>
          <a:stretch>
            <a:fillRect/>
          </a:stretch>
        </p:blipFill>
        <p:spPr>
          <a:xfrm>
            <a:off x="9500075" y="5489850"/>
            <a:ext cx="2140575" cy="364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bda2f6fcbe_2_53"/>
          <p:cNvSpPr txBox="1"/>
          <p:nvPr>
            <p:ph type="title"/>
          </p:nvPr>
        </p:nvSpPr>
        <p:spPr>
          <a:xfrm>
            <a:off x="1480325" y="1294125"/>
            <a:ext cx="9982200" cy="895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Indicateur sécheresse</a:t>
            </a:r>
            <a:endParaRPr>
              <a:latin typeface="Arial"/>
              <a:ea typeface="Arial"/>
              <a:cs typeface="Arial"/>
              <a:sym typeface="Arial"/>
            </a:endParaRPr>
          </a:p>
          <a:p>
            <a:pPr indent="0" lvl="0" marL="0" rtl="0" algn="ctr">
              <a:lnSpc>
                <a:spcPct val="90000"/>
              </a:lnSpc>
              <a:spcBef>
                <a:spcPts val="0"/>
              </a:spcBef>
              <a:spcAft>
                <a:spcPts val="0"/>
              </a:spcAft>
              <a:buClr>
                <a:schemeClr val="dk1"/>
              </a:buClr>
              <a:buSzPts val="3960"/>
              <a:buFont typeface="Arial"/>
              <a:buNone/>
            </a:pPr>
            <a:r>
              <a:t/>
            </a:r>
            <a:endParaRPr sz="3160">
              <a:latin typeface="Arial"/>
              <a:ea typeface="Arial"/>
              <a:cs typeface="Arial"/>
              <a:sym typeface="Arial"/>
            </a:endParaRPr>
          </a:p>
        </p:txBody>
      </p:sp>
      <p:sp>
        <p:nvSpPr>
          <p:cNvPr id="237" name="Google Shape;237;g2bda2f6fcbe_2_53"/>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g2bda2f6fcbe_2_53"/>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 name="Google Shape;239;g2bda2f6fcbe_2_53"/>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g2bda2f6fcbe_2_53"/>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241" name="Google Shape;241;g2bda2f6fcbe_2_53"/>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242" name="Google Shape;242;g2bda2f6fcbe_2_53"/>
          <p:cNvPicPr preferRelativeResize="0"/>
          <p:nvPr/>
        </p:nvPicPr>
        <p:blipFill rotWithShape="1">
          <a:blip r:embed="rId4">
            <a:alphaModFix/>
          </a:blip>
          <a:srcRect b="0" l="0" r="0" t="0"/>
          <a:stretch/>
        </p:blipFill>
        <p:spPr>
          <a:xfrm>
            <a:off x="4790388" y="214237"/>
            <a:ext cx="2946374" cy="467275"/>
          </a:xfrm>
          <a:prstGeom prst="rect">
            <a:avLst/>
          </a:prstGeom>
          <a:noFill/>
          <a:ln>
            <a:noFill/>
          </a:ln>
        </p:spPr>
      </p:pic>
      <p:sp>
        <p:nvSpPr>
          <p:cNvPr id="243" name="Google Shape;243;g2bda2f6fcbe_2_53"/>
          <p:cNvSpPr txBox="1"/>
          <p:nvPr/>
        </p:nvSpPr>
        <p:spPr>
          <a:xfrm>
            <a:off x="600075" y="4643350"/>
            <a:ext cx="4977600" cy="217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244" name="Google Shape;244;g2bda2f6fcbe_2_53"/>
          <p:cNvSpPr txBox="1"/>
          <p:nvPr/>
        </p:nvSpPr>
        <p:spPr>
          <a:xfrm>
            <a:off x="918875" y="2419438"/>
            <a:ext cx="11105100" cy="3444000"/>
          </a:xfrm>
          <a:prstGeom prst="rect">
            <a:avLst/>
          </a:prstGeom>
          <a:noFill/>
          <a:ln>
            <a:noFill/>
          </a:ln>
        </p:spPr>
        <p:txBody>
          <a:bodyPr anchorCtr="0" anchor="t" bIns="91425" lIns="91425" spcFirstLastPara="1" rIns="91425" wrap="square" tIns="91425">
            <a:noAutofit/>
          </a:bodyPr>
          <a:lstStyle/>
          <a:p>
            <a:pPr indent="0" lvl="0" marL="0" marR="0" rtl="0" algn="just">
              <a:lnSpc>
                <a:spcPct val="104090"/>
              </a:lnSpc>
              <a:spcBef>
                <a:spcPts val="1200"/>
              </a:spcBef>
              <a:spcAft>
                <a:spcPts val="0"/>
              </a:spcAft>
              <a:buClr>
                <a:schemeClr val="dk1"/>
              </a:buClr>
              <a:buSzPts val="1100"/>
              <a:buFont typeface="Arial"/>
              <a:buNone/>
            </a:pPr>
            <a:r>
              <a:rPr b="1" lang="en-US" sz="2300" u="none" cap="none" strike="noStrike">
                <a:solidFill>
                  <a:schemeClr val="dk1"/>
                </a:solidFill>
                <a:latin typeface="Calibri"/>
                <a:ea typeface="Calibri"/>
                <a:cs typeface="Calibri"/>
                <a:sym typeface="Calibri"/>
              </a:rPr>
              <a:t>By geographical area, weight the risk of a territory to face drought episodes according to the number of days the territory is under alert, reinforced alert, or crisis.</a:t>
            </a:r>
            <a:endParaRPr b="1" sz="2300" u="none" cap="none" strike="noStrike">
              <a:solidFill>
                <a:schemeClr val="dk1"/>
              </a:solidFill>
              <a:latin typeface="Calibri"/>
              <a:ea typeface="Calibri"/>
              <a:cs typeface="Calibri"/>
              <a:sym typeface="Calibri"/>
            </a:endParaRPr>
          </a:p>
          <a:p>
            <a:pPr indent="0" lvl="0" marL="0" marR="0" rtl="0" algn="just">
              <a:lnSpc>
                <a:spcPct val="104090"/>
              </a:lnSpc>
              <a:spcBef>
                <a:spcPts val="1200"/>
              </a:spcBef>
              <a:spcAft>
                <a:spcPts val="0"/>
              </a:spcAft>
              <a:buClr>
                <a:srgbClr val="000000"/>
              </a:buClr>
              <a:buSzPts val="2300"/>
              <a:buFont typeface="Arial"/>
              <a:buNone/>
            </a:pPr>
            <a:r>
              <a:t/>
            </a:r>
            <a:endParaRPr b="0" i="0" sz="2300" u="none" cap="none" strike="noStrike">
              <a:solidFill>
                <a:schemeClr val="dk1"/>
              </a:solidFill>
              <a:latin typeface="Calibri"/>
              <a:ea typeface="Calibri"/>
              <a:cs typeface="Calibri"/>
              <a:sym typeface="Calibri"/>
            </a:endParaRPr>
          </a:p>
          <a:p>
            <a:pPr indent="0" lvl="0" marL="0" marR="0" rtl="0" algn="just">
              <a:lnSpc>
                <a:spcPct val="104090"/>
              </a:lnSpc>
              <a:spcBef>
                <a:spcPts val="1200"/>
              </a:spcBef>
              <a:spcAft>
                <a:spcPts val="0"/>
              </a:spcAft>
              <a:buClr>
                <a:srgbClr val="000000"/>
              </a:buClr>
              <a:buSzPts val="2300"/>
              <a:buFont typeface="Arial"/>
              <a:buNone/>
            </a:pPr>
            <a:r>
              <a:rPr b="1" i="0" lang="en-US" sz="2300" u="none" cap="none" strike="noStrike">
                <a:solidFill>
                  <a:schemeClr val="dk1"/>
                </a:solidFill>
                <a:latin typeface="Calibri"/>
                <a:ea typeface="Calibri"/>
                <a:cs typeface="Calibri"/>
                <a:sym typeface="Calibri"/>
              </a:rPr>
              <a:t>Data used:</a:t>
            </a:r>
            <a:endParaRPr b="1" i="0" sz="2300" u="none" cap="none" strike="noStrike">
              <a:solidFill>
                <a:schemeClr val="dk1"/>
              </a:solidFill>
              <a:latin typeface="Calibri"/>
              <a:ea typeface="Calibri"/>
              <a:cs typeface="Calibri"/>
              <a:sym typeface="Calibri"/>
            </a:endParaRPr>
          </a:p>
          <a:p>
            <a:pPr indent="-374650" lvl="0" marL="457200" marR="0" rtl="0" algn="just">
              <a:lnSpc>
                <a:spcPct val="104090"/>
              </a:lnSpc>
              <a:spcBef>
                <a:spcPts val="1200"/>
              </a:spcBef>
              <a:spcAft>
                <a:spcPts val="0"/>
              </a:spcAft>
              <a:buClr>
                <a:schemeClr val="dk1"/>
              </a:buClr>
              <a:buSzPts val="2300"/>
              <a:buFont typeface="Calibri"/>
              <a:buAutoNum type="arabicPeriod"/>
            </a:pPr>
            <a:r>
              <a:rPr b="0" i="0" lang="en-US" sz="2300" u="none" cap="none" strike="noStrike">
                <a:solidFill>
                  <a:schemeClr val="dk1"/>
                </a:solidFill>
                <a:latin typeface="Calibri"/>
                <a:ea typeface="Calibri"/>
                <a:cs typeface="Calibri"/>
                <a:sym typeface="Calibri"/>
              </a:rPr>
              <a:t>zones_arretes_en_vigueur.geojson</a:t>
            </a:r>
            <a:endParaRPr b="0" i="0" sz="2300" u="none" cap="none" strike="noStrike">
              <a:solidFill>
                <a:schemeClr val="dk1"/>
              </a:solidFill>
              <a:latin typeface="Calibri"/>
              <a:ea typeface="Calibri"/>
              <a:cs typeface="Calibri"/>
              <a:sym typeface="Calibri"/>
            </a:endParaRPr>
          </a:p>
          <a:p>
            <a:pPr indent="-374650" lvl="0" marL="457200" marR="0" rtl="0" algn="just">
              <a:lnSpc>
                <a:spcPct val="104090"/>
              </a:lnSpc>
              <a:spcBef>
                <a:spcPts val="0"/>
              </a:spcBef>
              <a:spcAft>
                <a:spcPts val="0"/>
              </a:spcAft>
              <a:buClr>
                <a:schemeClr val="dk1"/>
              </a:buClr>
              <a:buSzPts val="2300"/>
              <a:buFont typeface="Calibri"/>
              <a:buAutoNum type="arabicPeriod"/>
            </a:pPr>
            <a:r>
              <a:rPr b="0" i="0" lang="en-US" sz="2300" u="none" cap="none" strike="noStrike">
                <a:solidFill>
                  <a:schemeClr val="dk1"/>
                </a:solidFill>
                <a:latin typeface="Calibri"/>
                <a:ea typeface="Calibri"/>
                <a:cs typeface="Calibri"/>
                <a:sym typeface="Calibri"/>
              </a:rPr>
              <a:t>all_zones.shp</a:t>
            </a:r>
            <a:endParaRPr b="0" i="0" sz="2300" u="none" cap="none" strike="noStrike">
              <a:solidFill>
                <a:schemeClr val="dk1"/>
              </a:solidFill>
              <a:latin typeface="Calibri"/>
              <a:ea typeface="Calibri"/>
              <a:cs typeface="Calibri"/>
              <a:sym typeface="Calibri"/>
            </a:endParaRPr>
          </a:p>
          <a:p>
            <a:pPr indent="0" lvl="0" marL="457200" marR="0" rtl="0" algn="l">
              <a:lnSpc>
                <a:spcPct val="100000"/>
              </a:lnSpc>
              <a:spcBef>
                <a:spcPts val="120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bda2f6fcbe_2_66"/>
          <p:cNvSpPr txBox="1"/>
          <p:nvPr/>
        </p:nvSpPr>
        <p:spPr>
          <a:xfrm>
            <a:off x="6024550" y="1690575"/>
            <a:ext cx="5094600" cy="67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alibri"/>
                <a:ea typeface="Calibri"/>
                <a:cs typeface="Calibri"/>
                <a:sym typeface="Calibri"/>
              </a:rPr>
              <a:t>Zones/Departments</a:t>
            </a:r>
            <a:endParaRPr b="0" i="0" sz="17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1100"/>
              <a:buFont typeface="Arial"/>
              <a:buNone/>
            </a:pPr>
            <a:r>
              <a:rPr b="0" i="0" lang="en-US" sz="1600" u="none" cap="none" strike="noStrike">
                <a:solidFill>
                  <a:schemeClr val="dk1"/>
                </a:solidFill>
                <a:latin typeface="Calibri"/>
                <a:ea typeface="Calibri"/>
                <a:cs typeface="Calibri"/>
                <a:sym typeface="Calibri"/>
              </a:rPr>
              <a:t>Lozère, Ain, Gard, Aude, Hérault, Pyrénées-Orientales</a:t>
            </a:r>
            <a:endParaRPr b="0" i="0" sz="1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251" name="Google Shape;251;g2bda2f6fcbe_2_66"/>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g2bda2f6fcbe_2_66"/>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g2bda2f6fcbe_2_66"/>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4" name="Google Shape;254;g2bda2f6fcbe_2_6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ata and Economics for Public Policy Master - Ecole polytechnique" id="255" name="Google Shape;255;g2bda2f6fcbe_2_66"/>
          <p:cNvPicPr preferRelativeResize="0"/>
          <p:nvPr/>
        </p:nvPicPr>
        <p:blipFill rotWithShape="1">
          <a:blip r:embed="rId3">
            <a:alphaModFix/>
          </a:blip>
          <a:srcRect b="0" l="0" r="0" t="0"/>
          <a:stretch/>
        </p:blipFill>
        <p:spPr>
          <a:xfrm>
            <a:off x="5491143" y="6287510"/>
            <a:ext cx="1544846" cy="467276"/>
          </a:xfrm>
          <a:prstGeom prst="rect">
            <a:avLst/>
          </a:prstGeom>
          <a:noFill/>
          <a:ln>
            <a:noFill/>
          </a:ln>
        </p:spPr>
      </p:pic>
      <p:pic>
        <p:nvPicPr>
          <p:cNvPr id="256" name="Google Shape;256;g2bda2f6fcbe_2_66"/>
          <p:cNvPicPr preferRelativeResize="0"/>
          <p:nvPr/>
        </p:nvPicPr>
        <p:blipFill rotWithShape="1">
          <a:blip r:embed="rId4">
            <a:alphaModFix/>
          </a:blip>
          <a:srcRect b="0" l="0" r="0" t="0"/>
          <a:stretch/>
        </p:blipFill>
        <p:spPr>
          <a:xfrm>
            <a:off x="4790388" y="214237"/>
            <a:ext cx="2946374" cy="467275"/>
          </a:xfrm>
          <a:prstGeom prst="rect">
            <a:avLst/>
          </a:prstGeom>
          <a:noFill/>
          <a:ln>
            <a:noFill/>
          </a:ln>
        </p:spPr>
      </p:pic>
      <p:sp>
        <p:nvSpPr>
          <p:cNvPr id="257" name="Google Shape;257;g2bda2f6fcbe_2_66"/>
          <p:cNvSpPr txBox="1"/>
          <p:nvPr/>
        </p:nvSpPr>
        <p:spPr>
          <a:xfrm>
            <a:off x="927375" y="1836675"/>
            <a:ext cx="4591500" cy="67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Calibri"/>
                <a:ea typeface="Calibri"/>
                <a:cs typeface="Calibri"/>
                <a:sym typeface="Calibri"/>
              </a:rPr>
              <a:t>Drought risk  by geographical area: Alerte (0), Vigilance (0.25), Alerte renforcée (0.5),  Crisis (1)</a:t>
            </a:r>
            <a:endParaRPr b="1" i="0" sz="1500" u="none" cap="none" strike="noStrike">
              <a:solidFill>
                <a:schemeClr val="dk1"/>
              </a:solidFill>
              <a:latin typeface="Calibri"/>
              <a:ea typeface="Calibri"/>
              <a:cs typeface="Calibri"/>
              <a:sym typeface="Calibri"/>
            </a:endParaRPr>
          </a:p>
        </p:txBody>
      </p:sp>
      <p:pic>
        <p:nvPicPr>
          <p:cNvPr id="258" name="Google Shape;258;g2bda2f6fcbe_2_66"/>
          <p:cNvPicPr preferRelativeResize="0"/>
          <p:nvPr/>
        </p:nvPicPr>
        <p:blipFill rotWithShape="1">
          <a:blip r:embed="rId5">
            <a:alphaModFix/>
          </a:blip>
          <a:srcRect b="0" l="0" r="0" t="0"/>
          <a:stretch/>
        </p:blipFill>
        <p:spPr>
          <a:xfrm>
            <a:off x="1096600" y="2413450"/>
            <a:ext cx="4394551" cy="3705149"/>
          </a:xfrm>
          <a:prstGeom prst="rect">
            <a:avLst/>
          </a:prstGeom>
          <a:noFill/>
          <a:ln>
            <a:noFill/>
          </a:ln>
        </p:spPr>
      </p:pic>
      <p:sp>
        <p:nvSpPr>
          <p:cNvPr id="259" name="Google Shape;259;g2bda2f6fcbe_2_66"/>
          <p:cNvSpPr txBox="1"/>
          <p:nvPr>
            <p:ph type="title"/>
          </p:nvPr>
        </p:nvSpPr>
        <p:spPr>
          <a:xfrm>
            <a:off x="1480325" y="947175"/>
            <a:ext cx="9982200" cy="895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lang="en-US" sz="3900">
                <a:latin typeface="Arial"/>
                <a:ea typeface="Arial"/>
                <a:cs typeface="Arial"/>
                <a:sym typeface="Arial"/>
              </a:rPr>
              <a:t>Indicateur: Indicateur sécheresse</a:t>
            </a:r>
            <a:endParaRPr sz="3900">
              <a:latin typeface="Arial"/>
              <a:ea typeface="Arial"/>
              <a:cs typeface="Arial"/>
              <a:sym typeface="Arial"/>
            </a:endParaRPr>
          </a:p>
          <a:p>
            <a:pPr indent="0" lvl="0" marL="0" rtl="0" algn="ctr">
              <a:lnSpc>
                <a:spcPct val="90000"/>
              </a:lnSpc>
              <a:spcBef>
                <a:spcPts val="0"/>
              </a:spcBef>
              <a:spcAft>
                <a:spcPts val="0"/>
              </a:spcAft>
              <a:buClr>
                <a:schemeClr val="dk1"/>
              </a:buClr>
              <a:buSzPts val="3960"/>
              <a:buFont typeface="Arial"/>
              <a:buNone/>
            </a:pPr>
            <a:r>
              <a:t/>
            </a:r>
            <a:endParaRPr sz="3160">
              <a:latin typeface="Arial"/>
              <a:ea typeface="Arial"/>
              <a:cs typeface="Arial"/>
              <a:sym typeface="Arial"/>
            </a:endParaRPr>
          </a:p>
        </p:txBody>
      </p:sp>
      <p:pic>
        <p:nvPicPr>
          <p:cNvPr id="260" name="Google Shape;260;g2bda2f6fcbe_2_66"/>
          <p:cNvPicPr preferRelativeResize="0"/>
          <p:nvPr/>
        </p:nvPicPr>
        <p:blipFill rotWithShape="1">
          <a:blip r:embed="rId6">
            <a:alphaModFix/>
          </a:blip>
          <a:srcRect b="0" l="0" r="0" t="0"/>
          <a:stretch/>
        </p:blipFill>
        <p:spPr>
          <a:xfrm>
            <a:off x="6376525" y="2525751"/>
            <a:ext cx="4075915" cy="3436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b8aae03908_0_0"/>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Déterminant - Biodiversité</a:t>
            </a:r>
            <a:endParaRPr/>
          </a:p>
        </p:txBody>
      </p:sp>
      <p:sp>
        <p:nvSpPr>
          <p:cNvPr id="267" name="Google Shape;267;g2b8aae03908_0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 name="Google Shape;268;g2b8aae03908_0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g2b8aae03908_0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g2b8aae03908_0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b8f00ac7cc_0_59"/>
          <p:cNvSpPr txBox="1"/>
          <p:nvPr>
            <p:ph type="title"/>
          </p:nvPr>
        </p:nvSpPr>
        <p:spPr>
          <a:xfrm>
            <a:off x="401538" y="727500"/>
            <a:ext cx="11388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rgbClr val="FFFFFF"/>
                </a:highlight>
                <a:latin typeface="Arial"/>
                <a:ea typeface="Arial"/>
                <a:cs typeface="Arial"/>
                <a:sym typeface="Arial"/>
              </a:rPr>
              <a:t>Quantités de pesticides achetés par commune</a:t>
            </a:r>
            <a:endParaRPr sz="3950">
              <a:latin typeface="Arial"/>
              <a:ea typeface="Arial"/>
              <a:cs typeface="Arial"/>
              <a:sym typeface="Arial"/>
            </a:endParaRPr>
          </a:p>
        </p:txBody>
      </p:sp>
      <p:sp>
        <p:nvSpPr>
          <p:cNvPr id="277" name="Google Shape;277;g2b8f00ac7cc_0_59"/>
          <p:cNvSpPr txBox="1"/>
          <p:nvPr>
            <p:ph idx="1" type="body"/>
          </p:nvPr>
        </p:nvSpPr>
        <p:spPr>
          <a:xfrm>
            <a:off x="401550" y="2216650"/>
            <a:ext cx="51888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800"/>
              <a:buNone/>
            </a:pPr>
            <a:r>
              <a:rPr b="1" lang="en-US" sz="1800"/>
              <a:t>Indicator:</a:t>
            </a:r>
            <a:r>
              <a:rPr lang="en-US" sz="1800"/>
              <a:t> </a:t>
            </a:r>
            <a:endParaRPr sz="1800"/>
          </a:p>
          <a:p>
            <a:pPr indent="0" lvl="0" marL="0" rtl="0" algn="l">
              <a:lnSpc>
                <a:spcPct val="115000"/>
              </a:lnSpc>
              <a:spcBef>
                <a:spcPts val="0"/>
              </a:spcBef>
              <a:spcAft>
                <a:spcPts val="0"/>
              </a:spcAft>
              <a:buSzPts val="1800"/>
              <a:buNone/>
            </a:pPr>
            <a:r>
              <a:t/>
            </a:r>
            <a:endParaRPr sz="1100"/>
          </a:p>
          <a:p>
            <a:pPr indent="-342900" lvl="0" marL="457200" rtl="0" algn="l">
              <a:lnSpc>
                <a:spcPct val="115000"/>
              </a:lnSpc>
              <a:spcBef>
                <a:spcPts val="0"/>
              </a:spcBef>
              <a:spcAft>
                <a:spcPts val="0"/>
              </a:spcAft>
              <a:buSzPts val="1800"/>
              <a:buFont typeface="Calibri"/>
              <a:buChar char="-"/>
            </a:pPr>
            <a:r>
              <a:rPr lang="en-US" sz="1800"/>
              <a:t>Total quantity of substance in kilograms bought by commune according to the categories that group the substances.</a:t>
            </a:r>
            <a:endParaRPr sz="1800"/>
          </a:p>
        </p:txBody>
      </p:sp>
      <p:pic>
        <p:nvPicPr>
          <p:cNvPr id="278" name="Google Shape;278;g2b8f00ac7cc_0_59"/>
          <p:cNvPicPr preferRelativeResize="0"/>
          <p:nvPr/>
        </p:nvPicPr>
        <p:blipFill rotWithShape="1">
          <a:blip r:embed="rId3">
            <a:alphaModFix/>
          </a:blip>
          <a:srcRect b="0" l="0" r="0" t="0"/>
          <a:stretch/>
        </p:blipFill>
        <p:spPr>
          <a:xfrm>
            <a:off x="401538" y="4094950"/>
            <a:ext cx="5422123" cy="2016100"/>
          </a:xfrm>
          <a:prstGeom prst="rect">
            <a:avLst/>
          </a:prstGeom>
          <a:noFill/>
          <a:ln>
            <a:noFill/>
          </a:ln>
        </p:spPr>
      </p:pic>
      <p:grpSp>
        <p:nvGrpSpPr>
          <p:cNvPr id="279" name="Google Shape;279;g2b8f00ac7cc_0_59"/>
          <p:cNvGrpSpPr/>
          <p:nvPr/>
        </p:nvGrpSpPr>
        <p:grpSpPr>
          <a:xfrm>
            <a:off x="-4617" y="-1"/>
            <a:ext cx="12196566" cy="6858001"/>
            <a:chOff x="-4617" y="-1"/>
            <a:chExt cx="12196566" cy="6858001"/>
          </a:xfrm>
        </p:grpSpPr>
        <p:sp>
          <p:nvSpPr>
            <p:cNvPr id="280" name="Google Shape;280;g2b8f00ac7cc_0_5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g2b8f00ac7cc_0_5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 name="Google Shape;282;g2b8f00ac7cc_0_5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 name="Google Shape;283;g2b8f00ac7cc_0_5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84" name="Google Shape;284;g2b8f00ac7cc_0_59"/>
          <p:cNvSpPr txBox="1"/>
          <p:nvPr>
            <p:ph idx="1" type="body"/>
          </p:nvPr>
        </p:nvSpPr>
        <p:spPr>
          <a:xfrm>
            <a:off x="6359125" y="2053200"/>
            <a:ext cx="51888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800"/>
              <a:buNone/>
            </a:pPr>
            <a:r>
              <a:rPr b="1" lang="en-US" sz="2000"/>
              <a:t>Methodology:</a:t>
            </a:r>
            <a:r>
              <a:rPr lang="en-US" sz="2000"/>
              <a:t> </a:t>
            </a:r>
            <a:endParaRPr sz="2000"/>
          </a:p>
          <a:p>
            <a:pPr indent="0" lvl="0" marL="0" rtl="0" algn="l">
              <a:lnSpc>
                <a:spcPct val="115000"/>
              </a:lnSpc>
              <a:spcBef>
                <a:spcPts val="0"/>
              </a:spcBef>
              <a:spcAft>
                <a:spcPts val="0"/>
              </a:spcAft>
              <a:buSzPts val="1800"/>
              <a:buNone/>
            </a:pPr>
            <a:r>
              <a:t/>
            </a:r>
            <a:endParaRPr sz="2000"/>
          </a:p>
          <a:p>
            <a:pPr indent="-355600" lvl="0" marL="457200" rtl="0" algn="l">
              <a:lnSpc>
                <a:spcPct val="115000"/>
              </a:lnSpc>
              <a:spcBef>
                <a:spcPts val="0"/>
              </a:spcBef>
              <a:spcAft>
                <a:spcPts val="0"/>
              </a:spcAft>
              <a:buClr>
                <a:srgbClr val="000000"/>
              </a:buClr>
              <a:buSzPts val="2000"/>
              <a:buAutoNum type="romanUcPeriod"/>
            </a:pPr>
            <a:r>
              <a:rPr lang="en-US" sz="2000"/>
              <a:t>Information by postal code</a:t>
            </a:r>
            <a:endParaRPr sz="2000"/>
          </a:p>
          <a:p>
            <a:pPr indent="-355600" lvl="0" marL="457200" rtl="0" algn="l">
              <a:lnSpc>
                <a:spcPct val="115000"/>
              </a:lnSpc>
              <a:spcBef>
                <a:spcPts val="0"/>
              </a:spcBef>
              <a:spcAft>
                <a:spcPts val="0"/>
              </a:spcAft>
              <a:buSzPts val="2000"/>
              <a:buAutoNum type="romanUcPeriod"/>
            </a:pPr>
            <a:r>
              <a:rPr lang="en-US" sz="2000"/>
              <a:t>Weights on the communes that share the same postal codes</a:t>
            </a:r>
            <a:endParaRPr sz="2000"/>
          </a:p>
          <a:p>
            <a:pPr indent="0" lvl="0" marL="0" rtl="0" algn="l">
              <a:lnSpc>
                <a:spcPct val="115000"/>
              </a:lnSpc>
              <a:spcBef>
                <a:spcPts val="1000"/>
              </a:spcBef>
              <a:spcAft>
                <a:spcPts val="0"/>
              </a:spcAft>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b8f00ac7cc_1_7"/>
          <p:cNvSpPr txBox="1"/>
          <p:nvPr/>
        </p:nvSpPr>
        <p:spPr>
          <a:xfrm>
            <a:off x="762000" y="1949525"/>
            <a:ext cx="5593800" cy="34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999999"/>
                </a:solidFill>
                <a:latin typeface="Calibri"/>
                <a:ea typeface="Calibri"/>
                <a:cs typeface="Calibri"/>
                <a:sym typeface="Calibri"/>
              </a:rPr>
              <a:t>CMR:</a:t>
            </a:r>
            <a:endParaRPr b="1" i="0" sz="2100" u="none" cap="none" strike="noStrike">
              <a:solidFill>
                <a:srgbClr val="9999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9999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999999"/>
              </a:solidFill>
              <a:latin typeface="Calibri"/>
              <a:ea typeface="Calibri"/>
              <a:cs typeface="Calibri"/>
              <a:sym typeface="Calibri"/>
            </a:endParaRPr>
          </a:p>
        </p:txBody>
      </p:sp>
      <p:grpSp>
        <p:nvGrpSpPr>
          <p:cNvPr id="291" name="Google Shape;291;g2b8f00ac7cc_1_7"/>
          <p:cNvGrpSpPr/>
          <p:nvPr/>
        </p:nvGrpSpPr>
        <p:grpSpPr>
          <a:xfrm>
            <a:off x="-4617" y="-1"/>
            <a:ext cx="12196566" cy="6858001"/>
            <a:chOff x="-4617" y="-1"/>
            <a:chExt cx="12196566" cy="6858001"/>
          </a:xfrm>
        </p:grpSpPr>
        <p:sp>
          <p:nvSpPr>
            <p:cNvPr id="292" name="Google Shape;292;g2b8f00ac7cc_1_7"/>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g2b8f00ac7cc_1_7"/>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g2b8f00ac7cc_1_7"/>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g2b8f00ac7cc_1_7"/>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96" name="Google Shape;296;g2b8f00ac7cc_1_7"/>
          <p:cNvSpPr txBox="1"/>
          <p:nvPr>
            <p:ph type="title"/>
          </p:nvPr>
        </p:nvSpPr>
        <p:spPr>
          <a:xfrm>
            <a:off x="401538" y="727500"/>
            <a:ext cx="11388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chemeClr val="lt1"/>
                </a:highlight>
                <a:latin typeface="Arial"/>
                <a:ea typeface="Arial"/>
                <a:cs typeface="Arial"/>
                <a:sym typeface="Arial"/>
              </a:rPr>
              <a:t>Quantités de pesticides achetés (kg)</a:t>
            </a:r>
            <a:endParaRPr b="1" sz="3950">
              <a:solidFill>
                <a:srgbClr val="1F1F1F"/>
              </a:solidFill>
              <a:highlight>
                <a:srgbClr val="FFFFFF"/>
              </a:highlight>
              <a:latin typeface="Arial"/>
              <a:ea typeface="Arial"/>
              <a:cs typeface="Arial"/>
              <a:sym typeface="Arial"/>
            </a:endParaRPr>
          </a:p>
        </p:txBody>
      </p:sp>
      <p:sp>
        <p:nvSpPr>
          <p:cNvPr id="297" name="Google Shape;297;g2b8f00ac7cc_1_7"/>
          <p:cNvSpPr txBox="1"/>
          <p:nvPr/>
        </p:nvSpPr>
        <p:spPr>
          <a:xfrm>
            <a:off x="6355800" y="1949525"/>
            <a:ext cx="5593800" cy="34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999999"/>
                </a:solidFill>
                <a:latin typeface="Calibri"/>
                <a:ea typeface="Calibri"/>
                <a:cs typeface="Calibri"/>
                <a:sym typeface="Calibri"/>
              </a:rPr>
              <a:t>Santé A:</a:t>
            </a:r>
            <a:endParaRPr b="1" i="0" sz="2100" u="none" cap="none" strike="noStrike">
              <a:solidFill>
                <a:srgbClr val="9999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9999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999999"/>
              </a:solidFill>
              <a:latin typeface="Calibri"/>
              <a:ea typeface="Calibri"/>
              <a:cs typeface="Calibri"/>
              <a:sym typeface="Calibri"/>
            </a:endParaRPr>
          </a:p>
        </p:txBody>
      </p:sp>
      <p:pic>
        <p:nvPicPr>
          <p:cNvPr id="298" name="Google Shape;298;g2b8f00ac7cc_1_7"/>
          <p:cNvPicPr preferRelativeResize="0"/>
          <p:nvPr/>
        </p:nvPicPr>
        <p:blipFill rotWithShape="1">
          <a:blip r:embed="rId3">
            <a:alphaModFix/>
          </a:blip>
          <a:srcRect b="0" l="18752" r="0" t="0"/>
          <a:stretch/>
        </p:blipFill>
        <p:spPr>
          <a:xfrm>
            <a:off x="762000" y="2546950"/>
            <a:ext cx="4890775" cy="3800475"/>
          </a:xfrm>
          <a:prstGeom prst="rect">
            <a:avLst/>
          </a:prstGeom>
          <a:noFill/>
          <a:ln>
            <a:noFill/>
          </a:ln>
        </p:spPr>
      </p:pic>
      <p:pic>
        <p:nvPicPr>
          <p:cNvPr id="299" name="Google Shape;299;g2b8f00ac7cc_1_7"/>
          <p:cNvPicPr preferRelativeResize="0"/>
          <p:nvPr/>
        </p:nvPicPr>
        <p:blipFill rotWithShape="1">
          <a:blip r:embed="rId4">
            <a:alphaModFix/>
          </a:blip>
          <a:srcRect b="0" l="14536" r="0" t="0"/>
          <a:stretch/>
        </p:blipFill>
        <p:spPr>
          <a:xfrm>
            <a:off x="6287750" y="2546950"/>
            <a:ext cx="5144824" cy="380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b8f00ac7cc_0_42"/>
          <p:cNvSpPr txBox="1"/>
          <p:nvPr>
            <p:ph type="title"/>
          </p:nvPr>
        </p:nvSpPr>
        <p:spPr>
          <a:xfrm>
            <a:off x="838200" y="193668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Déterminant - Temperature</a:t>
            </a:r>
            <a:endParaRPr/>
          </a:p>
        </p:txBody>
      </p:sp>
      <p:sp>
        <p:nvSpPr>
          <p:cNvPr id="306" name="Google Shape;306;g2b8f00ac7cc_0_42"/>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g2b8f00ac7cc_0_42"/>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g2b8f00ac7cc_0_42"/>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g2b8f00ac7cc_0_42"/>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c52f71fa47_0_146"/>
          <p:cNvSpPr txBox="1"/>
          <p:nvPr>
            <p:ph idx="1" type="body"/>
          </p:nvPr>
        </p:nvSpPr>
        <p:spPr>
          <a:xfrm>
            <a:off x="1189900" y="2654000"/>
            <a:ext cx="4525200" cy="33597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000"/>
              </a:spcBef>
              <a:spcAft>
                <a:spcPts val="0"/>
              </a:spcAft>
              <a:buSzPts val="770"/>
              <a:buNone/>
            </a:pPr>
            <a:r>
              <a:rPr b="1" lang="en-US" sz="1810"/>
              <a:t>Source :</a:t>
            </a:r>
            <a:endParaRPr b="1" sz="1810"/>
          </a:p>
          <a:p>
            <a:pPr indent="0" lvl="0" marL="0" rtl="0" algn="l">
              <a:lnSpc>
                <a:spcPct val="95000"/>
              </a:lnSpc>
              <a:spcBef>
                <a:spcPts val="1000"/>
              </a:spcBef>
              <a:spcAft>
                <a:spcPts val="0"/>
              </a:spcAft>
              <a:buSzPts val="770"/>
              <a:buNone/>
            </a:pPr>
            <a:r>
              <a:t/>
            </a:r>
            <a:endParaRPr sz="100"/>
          </a:p>
          <a:p>
            <a:pPr indent="-343535" lvl="0" marL="457200" rtl="0" algn="l">
              <a:lnSpc>
                <a:spcPct val="95000"/>
              </a:lnSpc>
              <a:spcBef>
                <a:spcPts val="1000"/>
              </a:spcBef>
              <a:spcAft>
                <a:spcPts val="0"/>
              </a:spcAft>
              <a:buSzPts val="1810"/>
              <a:buChar char="-"/>
            </a:pPr>
            <a:r>
              <a:rPr lang="en-US" sz="1810"/>
              <a:t>Data in the form of 84 different GeoTiff files covering France</a:t>
            </a:r>
            <a:endParaRPr sz="1810"/>
          </a:p>
          <a:p>
            <a:pPr indent="0" lvl="0" marL="0" rtl="0" algn="l">
              <a:lnSpc>
                <a:spcPct val="95000"/>
              </a:lnSpc>
              <a:spcBef>
                <a:spcPts val="1000"/>
              </a:spcBef>
              <a:spcAft>
                <a:spcPts val="0"/>
              </a:spcAft>
              <a:buSzPts val="770"/>
              <a:buNone/>
            </a:pPr>
            <a:r>
              <a:t/>
            </a:r>
            <a:endParaRPr sz="510"/>
          </a:p>
          <a:p>
            <a:pPr indent="0" lvl="0" marL="0" rtl="0" algn="l">
              <a:lnSpc>
                <a:spcPct val="95000"/>
              </a:lnSpc>
              <a:spcBef>
                <a:spcPts val="1000"/>
              </a:spcBef>
              <a:spcAft>
                <a:spcPts val="0"/>
              </a:spcAft>
              <a:buSzPts val="770"/>
              <a:buNone/>
            </a:pPr>
            <a:r>
              <a:rPr b="1" lang="en-US" sz="1810"/>
              <a:t>Methodology :</a:t>
            </a:r>
            <a:endParaRPr b="1" sz="1810"/>
          </a:p>
          <a:p>
            <a:pPr indent="-343535" lvl="0" marL="457200" rtl="0" algn="l">
              <a:lnSpc>
                <a:spcPct val="115000"/>
              </a:lnSpc>
              <a:spcBef>
                <a:spcPts val="1000"/>
              </a:spcBef>
              <a:spcAft>
                <a:spcPts val="0"/>
              </a:spcAft>
              <a:buSzPts val="1810"/>
              <a:buChar char="●"/>
            </a:pPr>
            <a:r>
              <a:rPr lang="en-US" sz="1810"/>
              <a:t>Extract value and coordinate from each pixel of every geospatial data and merge all the points</a:t>
            </a:r>
            <a:endParaRPr sz="1810"/>
          </a:p>
          <a:p>
            <a:pPr indent="-343535" lvl="0" marL="457200" rtl="0" algn="l">
              <a:lnSpc>
                <a:spcPct val="115000"/>
              </a:lnSpc>
              <a:spcBef>
                <a:spcPts val="0"/>
              </a:spcBef>
              <a:spcAft>
                <a:spcPts val="0"/>
              </a:spcAft>
              <a:buSzPts val="1810"/>
              <a:buChar char="●"/>
            </a:pPr>
            <a:r>
              <a:rPr lang="en-US" sz="1810"/>
              <a:t>Downloaded shapefiles from INSEE for each scale → fill those pixels in each polygons and take the mean value</a:t>
            </a:r>
            <a:endParaRPr sz="1810"/>
          </a:p>
          <a:p>
            <a:pPr indent="0" lvl="0" marL="0" rtl="0" algn="l">
              <a:lnSpc>
                <a:spcPct val="70000"/>
              </a:lnSpc>
              <a:spcBef>
                <a:spcPts val="1000"/>
              </a:spcBef>
              <a:spcAft>
                <a:spcPts val="0"/>
              </a:spcAft>
              <a:buSzPts val="770"/>
              <a:buNone/>
            </a:pPr>
            <a:r>
              <a:t/>
            </a:r>
            <a:endParaRPr sz="1810"/>
          </a:p>
        </p:txBody>
      </p:sp>
      <p:sp>
        <p:nvSpPr>
          <p:cNvPr id="316" name="Google Shape;316;g2c52f71fa47_0_146"/>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g2c52f71fa47_0_146"/>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g2c52f71fa47_0_14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g2c52f71fa47_0_146"/>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g2c52f71fa47_0_14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1" name="Google Shape;321;g2c52f71fa47_0_146"/>
          <p:cNvPicPr preferRelativeResize="0"/>
          <p:nvPr/>
        </p:nvPicPr>
        <p:blipFill rotWithShape="1">
          <a:blip r:embed="rId3">
            <a:alphaModFix/>
          </a:blip>
          <a:srcRect b="0" l="0" r="0" t="0"/>
          <a:stretch/>
        </p:blipFill>
        <p:spPr>
          <a:xfrm>
            <a:off x="2180200" y="2538650"/>
            <a:ext cx="4114876" cy="605900"/>
          </a:xfrm>
          <a:prstGeom prst="rect">
            <a:avLst/>
          </a:prstGeom>
          <a:noFill/>
          <a:ln>
            <a:noFill/>
          </a:ln>
        </p:spPr>
      </p:pic>
      <p:sp>
        <p:nvSpPr>
          <p:cNvPr id="322" name="Google Shape;322;g2c52f71fa47_0_146"/>
          <p:cNvSpPr txBox="1"/>
          <p:nvPr>
            <p:ph type="title"/>
          </p:nvPr>
        </p:nvSpPr>
        <p:spPr>
          <a:xfrm>
            <a:off x="1189900" y="682950"/>
            <a:ext cx="8595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Taux de couvert forestier</a:t>
            </a:r>
            <a:endParaRPr sz="3950">
              <a:latin typeface="Arial"/>
              <a:ea typeface="Arial"/>
              <a:cs typeface="Arial"/>
              <a:sym typeface="Arial"/>
            </a:endParaRPr>
          </a:p>
        </p:txBody>
      </p:sp>
      <p:sp>
        <p:nvSpPr>
          <p:cNvPr id="323" name="Google Shape;323;g2c52f71fa47_0_146"/>
          <p:cNvSpPr txBox="1"/>
          <p:nvPr/>
        </p:nvSpPr>
        <p:spPr>
          <a:xfrm>
            <a:off x="6698350" y="2538650"/>
            <a:ext cx="4525200" cy="3117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sng" cap="none" strike="noStrike">
                <a:solidFill>
                  <a:schemeClr val="dk1"/>
                </a:solidFill>
                <a:latin typeface="Calibri"/>
                <a:ea typeface="Calibri"/>
                <a:cs typeface="Calibri"/>
                <a:sym typeface="Calibri"/>
              </a:rPr>
              <a:t>Description of the indicator:</a:t>
            </a:r>
            <a:r>
              <a:rPr b="0" i="0" lang="en-US" sz="1800" u="sng" cap="none" strike="noStrike">
                <a:solidFill>
                  <a:schemeClr val="dk1"/>
                </a:solidFill>
                <a:latin typeface="Calibri"/>
                <a:ea typeface="Calibri"/>
                <a:cs typeface="Calibri"/>
                <a:sym typeface="Calibri"/>
              </a:rPr>
              <a:t> </a:t>
            </a:r>
            <a:endParaRPr b="0" i="0" sz="1800" u="sng"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700"/>
              <a:buFont typeface="Arial"/>
              <a:buNone/>
            </a:pPr>
            <a:r>
              <a:t/>
            </a:r>
            <a:endParaRPr b="0" i="0" sz="700" u="none" cap="none" strike="noStrike">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ensity of tree cover across the countr</a:t>
            </a:r>
            <a:r>
              <a:rPr lang="en-US" sz="1800">
                <a:solidFill>
                  <a:schemeClr val="dk1"/>
                </a:solidFill>
                <a:latin typeface="Calibri"/>
                <a:ea typeface="Calibri"/>
                <a:cs typeface="Calibri"/>
                <a:sym typeface="Calibri"/>
              </a:rPr>
              <a:t>y</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ata ranges from 0% to 100%</a:t>
            </a:r>
            <a:r>
              <a:rPr lang="en-US" sz="1800">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areas with no tree cover up to those completely covered by trees</a:t>
            </a:r>
            <a:endParaRPr sz="1800">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Based on 2018 data</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g2bcd241b166_0_0"/>
          <p:cNvPicPr preferRelativeResize="0"/>
          <p:nvPr/>
        </p:nvPicPr>
        <p:blipFill rotWithShape="1">
          <a:blip r:embed="rId3">
            <a:alphaModFix/>
          </a:blip>
          <a:srcRect b="0" l="0" r="0" t="0"/>
          <a:stretch/>
        </p:blipFill>
        <p:spPr>
          <a:xfrm>
            <a:off x="129975" y="763250"/>
            <a:ext cx="5924552" cy="5331500"/>
          </a:xfrm>
          <a:prstGeom prst="rect">
            <a:avLst/>
          </a:prstGeom>
          <a:noFill/>
          <a:ln>
            <a:noFill/>
          </a:ln>
        </p:spPr>
      </p:pic>
      <p:sp>
        <p:nvSpPr>
          <p:cNvPr id="330" name="Google Shape;330;g2bcd241b166_0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g2bcd241b166_0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g2bcd241b166_0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g2bcd241b166_0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4" name="Google Shape;334;g2bcd241b166_0_0"/>
          <p:cNvPicPr preferRelativeResize="0"/>
          <p:nvPr/>
        </p:nvPicPr>
        <p:blipFill rotWithShape="1">
          <a:blip r:embed="rId4">
            <a:alphaModFix/>
          </a:blip>
          <a:srcRect b="0" l="0" r="0" t="0"/>
          <a:stretch/>
        </p:blipFill>
        <p:spPr>
          <a:xfrm>
            <a:off x="6054525" y="1090138"/>
            <a:ext cx="5924552" cy="46777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c52f71fa47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a:t>
            </a:r>
            <a:endParaRPr/>
          </a:p>
        </p:txBody>
      </p:sp>
      <p:sp>
        <p:nvSpPr>
          <p:cNvPr id="100" name="Google Shape;100;g2c52f71fa47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b="1" lang="en-US"/>
              <a:t>Challenge Green Data for Health </a:t>
            </a:r>
            <a:br>
              <a:rPr b="1" lang="en-US"/>
            </a:br>
            <a:endParaRPr b="1"/>
          </a:p>
          <a:p>
            <a:pPr indent="0" lvl="0" marL="0" rtl="0" algn="l">
              <a:spcBef>
                <a:spcPts val="1000"/>
              </a:spcBef>
              <a:spcAft>
                <a:spcPts val="0"/>
              </a:spcAft>
              <a:buNone/>
            </a:pPr>
            <a:r>
              <a:rPr b="1" lang="en-US"/>
              <a:t>Mission:</a:t>
            </a:r>
            <a:r>
              <a:rPr lang="en-US"/>
              <a:t> </a:t>
            </a:r>
            <a:br>
              <a:rPr lang="en-US"/>
            </a:br>
            <a:r>
              <a:rPr lang="en-US"/>
              <a:t>To build a tool for observing and analysing the various determinants of health and environment at a local level</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ct val="39285"/>
              <a:buFont typeface="Arial"/>
              <a:buNone/>
            </a:pPr>
            <a:r>
              <a:rPr b="1" lang="en-US"/>
              <a:t>Aims of the tool: </a:t>
            </a:r>
            <a:endParaRPr b="1"/>
          </a:p>
          <a:p>
            <a:pPr indent="0" lvl="0" marL="0" rtl="0" algn="l">
              <a:spcBef>
                <a:spcPts val="1000"/>
              </a:spcBef>
              <a:spcAft>
                <a:spcPts val="0"/>
              </a:spcAft>
              <a:buClr>
                <a:schemeClr val="dk1"/>
              </a:buClr>
              <a:buSzPct val="39285"/>
              <a:buFont typeface="Arial"/>
              <a:buNone/>
            </a:pPr>
            <a:r>
              <a:rPr lang="en-US"/>
              <a:t>Gather data on a single platform and make it easier to consult and enrich territorial diagnostic. </a:t>
            </a:r>
            <a:endParaRPr/>
          </a:p>
          <a:p>
            <a:pPr indent="0" lvl="0" marL="0" rtl="0" algn="l">
              <a:spcBef>
                <a:spcPts val="1000"/>
              </a:spcBef>
              <a:spcAft>
                <a:spcPts val="0"/>
              </a:spcAft>
              <a:buClr>
                <a:schemeClr val="dk1"/>
              </a:buClr>
              <a:buSzPct val="39285"/>
              <a:buFont typeface="Arial"/>
              <a:buNone/>
            </a:pPr>
            <a:r>
              <a:rPr lang="en-US"/>
              <a:t>Provide planning stakeholders, technicians and elected representatives with information on health and the environment in their areas. </a:t>
            </a:r>
            <a:endParaRPr/>
          </a:p>
          <a:p>
            <a:pPr indent="0" lvl="0" marL="0" rtl="0" algn="l">
              <a:spcBef>
                <a:spcPts val="1000"/>
              </a:spcBef>
              <a:spcAft>
                <a:spcPts val="0"/>
              </a:spcAft>
              <a:buNone/>
            </a:pPr>
            <a:br>
              <a:rPr lang="en-US"/>
            </a:br>
            <a:r>
              <a:rPr b="1" lang="en-US"/>
              <a:t>Steps:</a:t>
            </a:r>
            <a:endParaRPr b="1"/>
          </a:p>
          <a:p>
            <a:pPr indent="0" lvl="0" marL="0" rtl="0" algn="l">
              <a:spcBef>
                <a:spcPts val="1000"/>
              </a:spcBef>
              <a:spcAft>
                <a:spcPts val="0"/>
              </a:spcAft>
              <a:buNone/>
            </a:pPr>
            <a:r>
              <a:rPr lang="en-US"/>
              <a:t>1) H</a:t>
            </a:r>
            <a:r>
              <a:rPr lang="en-US"/>
              <a:t>ealth and environment </a:t>
            </a:r>
            <a:r>
              <a:rPr lang="en-US"/>
              <a:t>indicators</a:t>
            </a:r>
            <a:endParaRPr/>
          </a:p>
          <a:p>
            <a:pPr indent="0" lvl="0" marL="0" rtl="0" algn="l">
              <a:spcBef>
                <a:spcPts val="1000"/>
              </a:spcBef>
              <a:spcAft>
                <a:spcPts val="0"/>
              </a:spcAft>
              <a:buNone/>
            </a:pPr>
            <a:r>
              <a:rPr lang="en-US"/>
              <a:t>2) I</a:t>
            </a:r>
            <a:r>
              <a:rPr lang="en-US"/>
              <a:t>nteractive map to display them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b8f00ac7cc_0_35"/>
          <p:cNvSpPr txBox="1"/>
          <p:nvPr>
            <p:ph type="title"/>
          </p:nvPr>
        </p:nvSpPr>
        <p:spPr>
          <a:xfrm>
            <a:off x="838200" y="576125"/>
            <a:ext cx="6858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rgbClr val="FFFFFF"/>
                </a:highlight>
                <a:latin typeface="Arial"/>
                <a:ea typeface="Arial"/>
                <a:cs typeface="Arial"/>
                <a:sym typeface="Arial"/>
              </a:rPr>
              <a:t>Taux de surface imperméabilisée </a:t>
            </a:r>
            <a:endParaRPr sz="3950">
              <a:latin typeface="Arial"/>
              <a:ea typeface="Arial"/>
              <a:cs typeface="Arial"/>
              <a:sym typeface="Arial"/>
            </a:endParaRPr>
          </a:p>
        </p:txBody>
      </p:sp>
      <p:sp>
        <p:nvSpPr>
          <p:cNvPr id="341" name="Google Shape;341;g2b8f00ac7cc_0_35"/>
          <p:cNvSpPr txBox="1"/>
          <p:nvPr>
            <p:ph idx="1" type="body"/>
          </p:nvPr>
        </p:nvSpPr>
        <p:spPr>
          <a:xfrm>
            <a:off x="838200" y="1901825"/>
            <a:ext cx="55185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46"/>
              <a:buNone/>
            </a:pPr>
            <a:r>
              <a:rPr b="1" lang="en-US" sz="1800"/>
              <a:t>Source:</a:t>
            </a:r>
            <a:endParaRPr b="1" sz="1800"/>
          </a:p>
          <a:p>
            <a:pPr indent="-342915" lvl="0" marL="457200" rtl="0" algn="l">
              <a:lnSpc>
                <a:spcPct val="95000"/>
              </a:lnSpc>
              <a:spcBef>
                <a:spcPts val="1000"/>
              </a:spcBef>
              <a:spcAft>
                <a:spcPts val="0"/>
              </a:spcAft>
              <a:buSzPts val="1800"/>
              <a:buChar char="-"/>
            </a:pPr>
            <a:r>
              <a:t/>
            </a:r>
            <a:endParaRPr sz="1800"/>
          </a:p>
          <a:p>
            <a:pPr indent="-342915" lvl="0" marL="457200" rtl="0" algn="l">
              <a:lnSpc>
                <a:spcPct val="95000"/>
              </a:lnSpc>
              <a:spcBef>
                <a:spcPts val="0"/>
              </a:spcBef>
              <a:spcAft>
                <a:spcPts val="0"/>
              </a:spcAft>
              <a:buSzPts val="1800"/>
              <a:buChar char="-"/>
            </a:pPr>
            <a:r>
              <a:t/>
            </a:r>
            <a:endParaRPr sz="1800"/>
          </a:p>
          <a:p>
            <a:pPr indent="-342900" lvl="0" marL="457200" rtl="0" algn="l">
              <a:lnSpc>
                <a:spcPct val="95000"/>
              </a:lnSpc>
              <a:spcBef>
                <a:spcPts val="1000"/>
              </a:spcBef>
              <a:spcAft>
                <a:spcPts val="0"/>
              </a:spcAft>
              <a:buSzPts val="1800"/>
              <a:buChar char="-"/>
            </a:pPr>
            <a:r>
              <a:rPr lang="en-US" sz="1800"/>
              <a:t>Data in the form of 84 different GeoTiff files covering France</a:t>
            </a:r>
            <a:endParaRPr sz="1800"/>
          </a:p>
          <a:p>
            <a:pPr indent="0" lvl="0" marL="457200" rtl="0" algn="l">
              <a:lnSpc>
                <a:spcPct val="95000"/>
              </a:lnSpc>
              <a:spcBef>
                <a:spcPts val="1000"/>
              </a:spcBef>
              <a:spcAft>
                <a:spcPts val="0"/>
              </a:spcAft>
              <a:buSzPts val="1800"/>
              <a:buNone/>
            </a:pPr>
            <a:r>
              <a:t/>
            </a:r>
            <a:endParaRPr sz="1800"/>
          </a:p>
          <a:p>
            <a:pPr indent="0" lvl="0" marL="0" rtl="0" algn="l">
              <a:lnSpc>
                <a:spcPct val="100000"/>
              </a:lnSpc>
              <a:spcBef>
                <a:spcPts val="0"/>
              </a:spcBef>
              <a:spcAft>
                <a:spcPts val="0"/>
              </a:spcAft>
              <a:buSzPts val="1946"/>
              <a:buNone/>
            </a:pPr>
            <a:r>
              <a:rPr b="1" lang="en-US" sz="1800"/>
              <a:t>Methodology followed:</a:t>
            </a:r>
            <a:r>
              <a:rPr lang="en-US" sz="1800"/>
              <a:t> </a:t>
            </a:r>
            <a:endParaRPr sz="1800"/>
          </a:p>
          <a:p>
            <a:pPr indent="-342915" lvl="0" marL="457200" rtl="0" algn="l">
              <a:lnSpc>
                <a:spcPct val="115000"/>
              </a:lnSpc>
              <a:spcBef>
                <a:spcPts val="1000"/>
              </a:spcBef>
              <a:spcAft>
                <a:spcPts val="0"/>
              </a:spcAft>
              <a:buClr>
                <a:schemeClr val="dk1"/>
              </a:buClr>
              <a:buSzPts val="1800"/>
              <a:buChar char="•"/>
            </a:pPr>
            <a:r>
              <a:rPr lang="en-US" sz="1800"/>
              <a:t>Extract value and coordinate from each pixel of every geospatial data and merge all the points</a:t>
            </a:r>
            <a:endParaRPr sz="1800"/>
          </a:p>
          <a:p>
            <a:pPr indent="-342915" lvl="0" marL="457200" rtl="0" algn="l">
              <a:lnSpc>
                <a:spcPct val="115000"/>
              </a:lnSpc>
              <a:spcBef>
                <a:spcPts val="0"/>
              </a:spcBef>
              <a:spcAft>
                <a:spcPts val="0"/>
              </a:spcAft>
              <a:buClr>
                <a:schemeClr val="dk1"/>
              </a:buClr>
              <a:buSzPts val="1800"/>
              <a:buChar char="•"/>
            </a:pPr>
            <a:r>
              <a:rPr lang="en-US" sz="1800"/>
              <a:t>Downloaded shapefiles from INSEE for each scale → fill those pixels in each polygons and take the mean value</a:t>
            </a:r>
            <a:endParaRPr sz="1800"/>
          </a:p>
        </p:txBody>
      </p:sp>
      <p:pic>
        <p:nvPicPr>
          <p:cNvPr id="342" name="Google Shape;342;g2b8f00ac7cc_0_35"/>
          <p:cNvPicPr preferRelativeResize="0"/>
          <p:nvPr/>
        </p:nvPicPr>
        <p:blipFill rotWithShape="1">
          <a:blip r:embed="rId3">
            <a:alphaModFix/>
          </a:blip>
          <a:srcRect b="0" l="0" r="0" t="0"/>
          <a:stretch/>
        </p:blipFill>
        <p:spPr>
          <a:xfrm>
            <a:off x="838200" y="2391200"/>
            <a:ext cx="4424426" cy="651500"/>
          </a:xfrm>
          <a:prstGeom prst="rect">
            <a:avLst/>
          </a:prstGeom>
          <a:noFill/>
          <a:ln>
            <a:noFill/>
          </a:ln>
        </p:spPr>
      </p:pic>
      <p:grpSp>
        <p:nvGrpSpPr>
          <p:cNvPr id="343" name="Google Shape;343;g2b8f00ac7cc_0_35"/>
          <p:cNvGrpSpPr/>
          <p:nvPr/>
        </p:nvGrpSpPr>
        <p:grpSpPr>
          <a:xfrm>
            <a:off x="-4617" y="-1"/>
            <a:ext cx="12196566" cy="6858001"/>
            <a:chOff x="-4617" y="-1"/>
            <a:chExt cx="12196566" cy="6858001"/>
          </a:xfrm>
        </p:grpSpPr>
        <p:sp>
          <p:nvSpPr>
            <p:cNvPr id="344" name="Google Shape;344;g2b8f00ac7cc_0_35"/>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g2b8f00ac7cc_0_35"/>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g2b8f00ac7cc_0_35"/>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g2b8f00ac7cc_0_35"/>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48" name="Google Shape;348;g2b8f00ac7cc_0_35"/>
          <p:cNvSpPr txBox="1"/>
          <p:nvPr/>
        </p:nvSpPr>
        <p:spPr>
          <a:xfrm>
            <a:off x="6597525" y="1901825"/>
            <a:ext cx="5061000" cy="230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Description of the indicator:</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700"/>
              <a:buFont typeface="Arial"/>
              <a:buNone/>
            </a:pPr>
            <a:r>
              <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highlight>
                  <a:schemeClr val="lt1"/>
                </a:highlight>
                <a:latin typeface="Calibri"/>
                <a:ea typeface="Calibri"/>
                <a:cs typeface="Calibri"/>
                <a:sym typeface="Calibri"/>
              </a:rPr>
              <a:t>Imperviousness Density </a:t>
            </a:r>
            <a:r>
              <a:rPr b="0" i="0" lang="en-US" sz="1800" u="none" cap="none" strike="noStrike">
                <a:solidFill>
                  <a:schemeClr val="dk1"/>
                </a:solidFill>
                <a:latin typeface="Calibri"/>
                <a:ea typeface="Calibri"/>
                <a:cs typeface="Calibri"/>
                <a:sym typeface="Calibri"/>
              </a:rPr>
              <a:t>across the country</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lang="en-US" sz="1800">
                <a:solidFill>
                  <a:schemeClr val="dk1"/>
                </a:solidFill>
                <a:highlight>
                  <a:srgbClr val="FFFFFF"/>
                </a:highlight>
                <a:latin typeface="Calibri"/>
                <a:ea typeface="Calibri"/>
                <a:cs typeface="Calibri"/>
                <a:sym typeface="Calibri"/>
              </a:rPr>
              <a:t>R</a:t>
            </a:r>
            <a:r>
              <a:rPr b="0" i="0" lang="en-US" sz="1800" u="none" cap="none" strike="noStrike">
                <a:solidFill>
                  <a:schemeClr val="dk1"/>
                </a:solidFill>
                <a:highlight>
                  <a:srgbClr val="FFFFFF"/>
                </a:highlight>
                <a:latin typeface="Calibri"/>
                <a:ea typeface="Calibri"/>
                <a:cs typeface="Calibri"/>
                <a:sym typeface="Calibri"/>
              </a:rPr>
              <a:t>ange from 0% to 100%</a:t>
            </a:r>
            <a:endParaRPr b="0" i="0" sz="1800" u="none" cap="none" strike="noStrike">
              <a:solidFill>
                <a:schemeClr val="dk1"/>
              </a:solidFill>
              <a:highlight>
                <a:srgbClr val="FFFFFF"/>
              </a:highlight>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Based on 2018 data</a:t>
            </a:r>
            <a:endParaRPr sz="1800">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9e913e068331c2e_19"/>
          <p:cNvSpPr txBox="1"/>
          <p:nvPr>
            <p:ph type="title"/>
          </p:nvPr>
        </p:nvSpPr>
        <p:spPr>
          <a:xfrm>
            <a:off x="835850" y="576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a:t>
            </a:r>
            <a:r>
              <a:rPr lang="en-US" sz="3950">
                <a:solidFill>
                  <a:srgbClr val="1F1F1F"/>
                </a:solidFill>
                <a:highlight>
                  <a:schemeClr val="lt1"/>
                </a:highlight>
                <a:latin typeface="Arial"/>
                <a:ea typeface="Arial"/>
                <a:cs typeface="Arial"/>
                <a:sym typeface="Arial"/>
              </a:rPr>
              <a:t>Taux de surface imperméabilisée </a:t>
            </a:r>
            <a:endParaRPr b="1" sz="3600">
              <a:solidFill>
                <a:srgbClr val="1F1F1F"/>
              </a:solidFill>
              <a:highlight>
                <a:srgbClr val="FFFFFF"/>
              </a:highlight>
              <a:latin typeface="Arial"/>
              <a:ea typeface="Arial"/>
              <a:cs typeface="Arial"/>
              <a:sym typeface="Arial"/>
            </a:endParaRPr>
          </a:p>
        </p:txBody>
      </p:sp>
      <p:grpSp>
        <p:nvGrpSpPr>
          <p:cNvPr id="355" name="Google Shape;355;g29e913e068331c2e_19"/>
          <p:cNvGrpSpPr/>
          <p:nvPr/>
        </p:nvGrpSpPr>
        <p:grpSpPr>
          <a:xfrm>
            <a:off x="-4617" y="-1"/>
            <a:ext cx="12196566" cy="6858001"/>
            <a:chOff x="-4617" y="-1"/>
            <a:chExt cx="12196566" cy="6858001"/>
          </a:xfrm>
        </p:grpSpPr>
        <p:sp>
          <p:nvSpPr>
            <p:cNvPr id="356" name="Google Shape;356;g29e913e068331c2e_1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g29e913e068331c2e_1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g29e913e068331c2e_1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g29e913e068331c2e_1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60" name="Google Shape;360;g29e913e068331c2e_19"/>
          <p:cNvSpPr txBox="1"/>
          <p:nvPr>
            <p:ph idx="1" type="body"/>
          </p:nvPr>
        </p:nvSpPr>
        <p:spPr>
          <a:xfrm>
            <a:off x="893700" y="1901825"/>
            <a:ext cx="5853000" cy="499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2000">
                <a:solidFill>
                  <a:srgbClr val="999999"/>
                </a:solidFill>
              </a:rPr>
              <a:t>Ile de France:</a:t>
            </a:r>
            <a:r>
              <a:rPr lang="en-US" sz="2000">
                <a:solidFill>
                  <a:srgbClr val="999999"/>
                </a:solidFill>
              </a:rPr>
              <a:t> </a:t>
            </a:r>
            <a:endParaRPr sz="2000">
              <a:solidFill>
                <a:srgbClr val="999999"/>
              </a:solidFill>
            </a:endParaRPr>
          </a:p>
          <a:p>
            <a:pPr indent="0" lvl="0" marL="0" rtl="0" algn="l">
              <a:lnSpc>
                <a:spcPct val="100000"/>
              </a:lnSpc>
              <a:spcBef>
                <a:spcPts val="0"/>
              </a:spcBef>
              <a:spcAft>
                <a:spcPts val="0"/>
              </a:spcAft>
              <a:buSzPts val="1800"/>
              <a:buNone/>
            </a:pPr>
            <a:r>
              <a:t/>
            </a:r>
            <a:endParaRPr sz="2000"/>
          </a:p>
          <a:p>
            <a:pPr indent="0" lvl="0" marL="0" rtl="0" algn="l">
              <a:lnSpc>
                <a:spcPct val="100000"/>
              </a:lnSpc>
              <a:spcBef>
                <a:spcPts val="0"/>
              </a:spcBef>
              <a:spcAft>
                <a:spcPts val="0"/>
              </a:spcAft>
              <a:buSzPts val="1800"/>
              <a:buNone/>
            </a:pPr>
            <a:r>
              <a:t/>
            </a:r>
            <a:endParaRPr/>
          </a:p>
        </p:txBody>
      </p:sp>
      <p:pic>
        <p:nvPicPr>
          <p:cNvPr id="361" name="Google Shape;361;g29e913e068331c2e_19"/>
          <p:cNvPicPr preferRelativeResize="0"/>
          <p:nvPr/>
        </p:nvPicPr>
        <p:blipFill rotWithShape="1">
          <a:blip r:embed="rId3">
            <a:alphaModFix/>
          </a:blip>
          <a:srcRect b="0" l="0" r="0" t="0"/>
          <a:stretch/>
        </p:blipFill>
        <p:spPr>
          <a:xfrm>
            <a:off x="3086100" y="2401613"/>
            <a:ext cx="6019800" cy="3800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b93e3ae8be_0_64"/>
          <p:cNvSpPr txBox="1"/>
          <p:nvPr>
            <p:ph type="title"/>
          </p:nvPr>
        </p:nvSpPr>
        <p:spPr>
          <a:xfrm>
            <a:off x="838200" y="200263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Déterminant - Pollution lumineuse/luminosité</a:t>
            </a:r>
            <a:endParaRPr/>
          </a:p>
        </p:txBody>
      </p:sp>
      <p:sp>
        <p:nvSpPr>
          <p:cNvPr id="368" name="Google Shape;368;g2b93e3ae8be_0_6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g2b93e3ae8be_0_6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g2b93e3ae8be_0_6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1" name="Google Shape;371;g2b93e3ae8be_0_6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grpSp>
        <p:nvGrpSpPr>
          <p:cNvPr id="377" name="Google Shape;377;g2b93e3ae8be_0_53"/>
          <p:cNvGrpSpPr/>
          <p:nvPr/>
        </p:nvGrpSpPr>
        <p:grpSpPr>
          <a:xfrm>
            <a:off x="-4617" y="-1"/>
            <a:ext cx="12196566" cy="6858001"/>
            <a:chOff x="-4617" y="-1"/>
            <a:chExt cx="12196566" cy="6858001"/>
          </a:xfrm>
        </p:grpSpPr>
        <p:sp>
          <p:nvSpPr>
            <p:cNvPr id="378" name="Google Shape;378;g2b93e3ae8be_0_53"/>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9" name="Google Shape;379;g2b93e3ae8be_0_53"/>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0" name="Google Shape;380;g2b93e3ae8be_0_53"/>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g2b93e3ae8be_0_53"/>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82" name="Google Shape;382;g2b93e3ae8be_0_53"/>
          <p:cNvSpPr txBox="1"/>
          <p:nvPr>
            <p:ph type="title"/>
          </p:nvPr>
        </p:nvSpPr>
        <p:spPr>
          <a:xfrm>
            <a:off x="754900" y="656300"/>
            <a:ext cx="5807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Radiance</a:t>
            </a:r>
            <a:endParaRPr sz="3950">
              <a:latin typeface="Arial"/>
              <a:ea typeface="Arial"/>
              <a:cs typeface="Arial"/>
              <a:sym typeface="Arial"/>
            </a:endParaRPr>
          </a:p>
        </p:txBody>
      </p:sp>
      <p:pic>
        <p:nvPicPr>
          <p:cNvPr id="383" name="Google Shape;383;g2b93e3ae8be_0_53"/>
          <p:cNvPicPr preferRelativeResize="0"/>
          <p:nvPr/>
        </p:nvPicPr>
        <p:blipFill rotWithShape="1">
          <a:blip r:embed="rId3">
            <a:alphaModFix/>
          </a:blip>
          <a:srcRect b="4682" l="4847" r="10263" t="4391"/>
          <a:stretch/>
        </p:blipFill>
        <p:spPr>
          <a:xfrm>
            <a:off x="6480700" y="1175375"/>
            <a:ext cx="5452175" cy="4969977"/>
          </a:xfrm>
          <a:prstGeom prst="rect">
            <a:avLst/>
          </a:prstGeom>
          <a:noFill/>
          <a:ln>
            <a:noFill/>
          </a:ln>
        </p:spPr>
      </p:pic>
      <p:sp>
        <p:nvSpPr>
          <p:cNvPr id="384" name="Google Shape;384;g2b93e3ae8be_0_53"/>
          <p:cNvSpPr txBox="1"/>
          <p:nvPr>
            <p:ph idx="1" type="body"/>
          </p:nvPr>
        </p:nvSpPr>
        <p:spPr>
          <a:xfrm>
            <a:off x="378300" y="2210600"/>
            <a:ext cx="5915100" cy="3359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SzPts val="770"/>
              <a:buNone/>
            </a:pPr>
            <a:r>
              <a:rPr lang="en-US" sz="1810" u="sng"/>
              <a:t>Source</a:t>
            </a:r>
            <a:r>
              <a:rPr lang="en-US" sz="1810"/>
              <a:t> :</a:t>
            </a:r>
            <a:endParaRPr sz="1810"/>
          </a:p>
          <a:p>
            <a:pPr indent="0" lvl="0" marL="0" rtl="0" algn="l">
              <a:lnSpc>
                <a:spcPct val="115000"/>
              </a:lnSpc>
              <a:spcBef>
                <a:spcPts val="1000"/>
              </a:spcBef>
              <a:spcAft>
                <a:spcPts val="0"/>
              </a:spcAft>
              <a:buSzPts val="770"/>
              <a:buNone/>
            </a:pPr>
            <a:r>
              <a:t/>
            </a:r>
            <a:endParaRPr sz="700"/>
          </a:p>
          <a:p>
            <a:pPr indent="-343535" lvl="0" marL="457200" rtl="0" algn="l">
              <a:lnSpc>
                <a:spcPct val="115000"/>
              </a:lnSpc>
              <a:spcBef>
                <a:spcPts val="1000"/>
              </a:spcBef>
              <a:spcAft>
                <a:spcPts val="0"/>
              </a:spcAft>
              <a:buSzPts val="1810"/>
              <a:buChar char="-"/>
            </a:pPr>
            <a:r>
              <a:rPr lang="en-US" sz="1810"/>
              <a:t>Data in the form 1 GeoTiff file covering the world</a:t>
            </a:r>
            <a:endParaRPr sz="1810"/>
          </a:p>
          <a:p>
            <a:pPr indent="0" lvl="0" marL="0" rtl="0" algn="l">
              <a:lnSpc>
                <a:spcPct val="115000"/>
              </a:lnSpc>
              <a:spcBef>
                <a:spcPts val="1000"/>
              </a:spcBef>
              <a:spcAft>
                <a:spcPts val="0"/>
              </a:spcAft>
              <a:buSzPts val="770"/>
              <a:buNone/>
            </a:pPr>
            <a:r>
              <a:t/>
            </a:r>
            <a:endParaRPr sz="510"/>
          </a:p>
          <a:p>
            <a:pPr indent="0" lvl="0" marL="0" rtl="0" algn="l">
              <a:lnSpc>
                <a:spcPct val="115000"/>
              </a:lnSpc>
              <a:spcBef>
                <a:spcPts val="1000"/>
              </a:spcBef>
              <a:spcAft>
                <a:spcPts val="0"/>
              </a:spcAft>
              <a:buSzPts val="770"/>
              <a:buNone/>
            </a:pPr>
            <a:r>
              <a:rPr lang="en-US" sz="1810" u="sng"/>
              <a:t>Methodology</a:t>
            </a:r>
            <a:r>
              <a:rPr lang="en-US" sz="1810"/>
              <a:t> :</a:t>
            </a:r>
            <a:endParaRPr sz="1810"/>
          </a:p>
          <a:p>
            <a:pPr indent="-343535" lvl="0" marL="457200" rtl="0" algn="l">
              <a:lnSpc>
                <a:spcPct val="115000"/>
              </a:lnSpc>
              <a:spcBef>
                <a:spcPts val="1000"/>
              </a:spcBef>
              <a:spcAft>
                <a:spcPts val="0"/>
              </a:spcAft>
              <a:buSzPts val="1810"/>
              <a:buChar char="●"/>
            </a:pPr>
            <a:r>
              <a:rPr lang="en-US" sz="1810"/>
              <a:t>Crop the World Tiff file to France by using a France shapefile from the EU Environment Agency</a:t>
            </a:r>
            <a:endParaRPr sz="1810"/>
          </a:p>
          <a:p>
            <a:pPr indent="-343535" lvl="0" marL="457200" rtl="0" algn="l">
              <a:lnSpc>
                <a:spcPct val="115000"/>
              </a:lnSpc>
              <a:spcBef>
                <a:spcPts val="0"/>
              </a:spcBef>
              <a:spcAft>
                <a:spcPts val="0"/>
              </a:spcAft>
              <a:buSzPts val="1810"/>
              <a:buChar char="●"/>
            </a:pPr>
            <a:r>
              <a:rPr lang="en-US" sz="1810"/>
              <a:t>Extract value and coordinate from each pixel </a:t>
            </a:r>
            <a:endParaRPr sz="1810"/>
          </a:p>
          <a:p>
            <a:pPr indent="-343535" lvl="0" marL="457200" rtl="0" algn="l">
              <a:lnSpc>
                <a:spcPct val="115000"/>
              </a:lnSpc>
              <a:spcBef>
                <a:spcPts val="0"/>
              </a:spcBef>
              <a:spcAft>
                <a:spcPts val="0"/>
              </a:spcAft>
              <a:buSzPts val="1810"/>
              <a:buChar char="●"/>
            </a:pPr>
            <a:r>
              <a:rPr lang="en-US" sz="1810"/>
              <a:t>Downloaded shapefiles from INSEE for each scale → fill those pixels in each polygons and take the mean value</a:t>
            </a:r>
            <a:endParaRPr sz="1810"/>
          </a:p>
          <a:p>
            <a:pPr indent="0" lvl="0" marL="0" rtl="0" algn="l">
              <a:lnSpc>
                <a:spcPct val="115000"/>
              </a:lnSpc>
              <a:spcBef>
                <a:spcPts val="1000"/>
              </a:spcBef>
              <a:spcAft>
                <a:spcPts val="0"/>
              </a:spcAft>
              <a:buSzPts val="770"/>
              <a:buNone/>
            </a:pPr>
            <a:r>
              <a:t/>
            </a:r>
            <a:endParaRPr sz="1810"/>
          </a:p>
        </p:txBody>
      </p:sp>
      <p:pic>
        <p:nvPicPr>
          <p:cNvPr id="385" name="Google Shape;385;g2b93e3ae8be_0_53"/>
          <p:cNvPicPr preferRelativeResize="0"/>
          <p:nvPr/>
        </p:nvPicPr>
        <p:blipFill rotWithShape="1">
          <a:blip r:embed="rId4">
            <a:alphaModFix/>
          </a:blip>
          <a:srcRect b="0" l="0" r="0" t="0"/>
          <a:stretch/>
        </p:blipFill>
        <p:spPr>
          <a:xfrm>
            <a:off x="1400225" y="2100875"/>
            <a:ext cx="891776" cy="624425"/>
          </a:xfrm>
          <a:prstGeom prst="rect">
            <a:avLst/>
          </a:prstGeom>
          <a:noFill/>
          <a:ln>
            <a:noFill/>
          </a:ln>
        </p:spPr>
      </p:pic>
      <p:pic>
        <p:nvPicPr>
          <p:cNvPr id="386" name="Google Shape;386;g2b93e3ae8be_0_53"/>
          <p:cNvPicPr preferRelativeResize="0"/>
          <p:nvPr/>
        </p:nvPicPr>
        <p:blipFill rotWithShape="1">
          <a:blip r:embed="rId5">
            <a:alphaModFix/>
          </a:blip>
          <a:srcRect b="0" l="0" r="0" t="0"/>
          <a:stretch/>
        </p:blipFill>
        <p:spPr>
          <a:xfrm>
            <a:off x="2473275" y="2100875"/>
            <a:ext cx="3224468" cy="62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pSp>
        <p:nvGrpSpPr>
          <p:cNvPr id="392" name="Google Shape;392;g2b93e3ae8be_0_80"/>
          <p:cNvGrpSpPr/>
          <p:nvPr/>
        </p:nvGrpSpPr>
        <p:grpSpPr>
          <a:xfrm>
            <a:off x="-4617" y="-1"/>
            <a:ext cx="12196566" cy="6858001"/>
            <a:chOff x="-4617" y="-1"/>
            <a:chExt cx="12196566" cy="6858001"/>
          </a:xfrm>
        </p:grpSpPr>
        <p:sp>
          <p:nvSpPr>
            <p:cNvPr id="393" name="Google Shape;393;g2b93e3ae8be_0_8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g2b93e3ae8be_0_8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5" name="Google Shape;395;g2b93e3ae8be_0_8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g2b93e3ae8be_0_8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97" name="Google Shape;397;g2b93e3ae8be_0_80"/>
          <p:cNvSpPr txBox="1"/>
          <p:nvPr>
            <p:ph type="title"/>
          </p:nvPr>
        </p:nvSpPr>
        <p:spPr>
          <a:xfrm>
            <a:off x="754900" y="656300"/>
            <a:ext cx="5807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950">
                <a:latin typeface="Arial"/>
                <a:ea typeface="Arial"/>
                <a:cs typeface="Arial"/>
                <a:sym typeface="Arial"/>
              </a:rPr>
              <a:t>Indicateur: Radiance</a:t>
            </a:r>
            <a:endParaRPr sz="3950">
              <a:latin typeface="Arial"/>
              <a:ea typeface="Arial"/>
              <a:cs typeface="Arial"/>
              <a:sym typeface="Arial"/>
            </a:endParaRPr>
          </a:p>
        </p:txBody>
      </p:sp>
      <p:sp>
        <p:nvSpPr>
          <p:cNvPr id="398" name="Google Shape;398;g2b93e3ae8be_0_80"/>
          <p:cNvSpPr txBox="1"/>
          <p:nvPr/>
        </p:nvSpPr>
        <p:spPr>
          <a:xfrm>
            <a:off x="754900" y="2220075"/>
            <a:ext cx="10573200" cy="34479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700"/>
              <a:buFont typeface="Arial"/>
              <a:buNone/>
            </a:pPr>
            <a:r>
              <a:rPr b="1" i="0" lang="en-US" sz="1800" u="sng" cap="none" strike="noStrike">
                <a:solidFill>
                  <a:schemeClr val="dk1"/>
                </a:solidFill>
                <a:latin typeface="Calibri"/>
                <a:ea typeface="Calibri"/>
                <a:cs typeface="Calibri"/>
                <a:sym typeface="Calibri"/>
              </a:rPr>
              <a:t>Description of the indicator: </a:t>
            </a:r>
            <a:endParaRPr b="1" i="0" sz="1800" u="sng" cap="none" strike="noStrike">
              <a:solidFill>
                <a:schemeClr val="dk1"/>
              </a:solidFill>
              <a:latin typeface="Calibri"/>
              <a:ea typeface="Calibri"/>
              <a:cs typeface="Calibri"/>
              <a:sym typeface="Calibri"/>
            </a:endParaRPr>
          </a:p>
          <a:p>
            <a:pPr indent="0" lvl="0" marL="0" marR="0" rtl="0" algn="l">
              <a:lnSpc>
                <a:spcPct val="200000"/>
              </a:lnSpc>
              <a:spcBef>
                <a:spcPts val="0"/>
              </a:spcBef>
              <a:spcAft>
                <a:spcPts val="0"/>
              </a:spcAft>
              <a:buClr>
                <a:srgbClr val="000000"/>
              </a:buClr>
              <a:buSzPts val="600"/>
              <a:buFont typeface="Arial"/>
              <a:buNone/>
            </a:pPr>
            <a:r>
              <a:t/>
            </a:r>
            <a:endParaRPr b="0" i="0" sz="700" u="none" cap="none" strike="noStrike">
              <a:solidFill>
                <a:schemeClr val="dk1"/>
              </a:solidFill>
              <a:latin typeface="Calibri"/>
              <a:ea typeface="Calibri"/>
              <a:cs typeface="Calibri"/>
              <a:sym typeface="Calibri"/>
            </a:endParaRPr>
          </a:p>
          <a:p>
            <a:pPr indent="-342900" lvl="0" marL="457200" marR="0" rtl="0" algn="l">
              <a:lnSpc>
                <a:spcPct val="2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Artificial night sky brightness [microcandelas per square meter (mcd/m^2)]</a:t>
            </a:r>
            <a:endParaRPr b="0" i="0" sz="1800" u="none" cap="none" strike="noStrike">
              <a:solidFill>
                <a:schemeClr val="dk1"/>
              </a:solidFill>
              <a:latin typeface="Calibri"/>
              <a:ea typeface="Calibri"/>
              <a:cs typeface="Calibri"/>
              <a:sym typeface="Calibri"/>
            </a:endParaRPr>
          </a:p>
          <a:p>
            <a:pPr indent="-342900" lvl="0" marL="457200" marR="0" rtl="0" algn="l">
              <a:lnSpc>
                <a:spcPct val="2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Ratio of artificial to natural sky brightness, focusing solely on artificial lighting</a:t>
            </a:r>
            <a:endParaRPr b="0" i="0" sz="1800" u="none" cap="none" strike="noStrike">
              <a:solidFill>
                <a:schemeClr val="dk1"/>
              </a:solidFill>
              <a:latin typeface="Calibri"/>
              <a:ea typeface="Calibri"/>
              <a:cs typeface="Calibri"/>
              <a:sym typeface="Calibri"/>
            </a:endParaRPr>
          </a:p>
          <a:p>
            <a:pPr indent="-342900" lvl="0" marL="457200" marR="0" rtl="0" algn="l">
              <a:lnSpc>
                <a:spcPct val="2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Ratios range 0 to 11 → areas with no light pollution to those with pollution 11 times above natural levels</a:t>
            </a:r>
            <a:endParaRPr b="0" i="0" sz="1800" u="none" cap="none" strike="noStrike">
              <a:solidFill>
                <a:schemeClr val="dk1"/>
              </a:solidFill>
              <a:latin typeface="Calibri"/>
              <a:ea typeface="Calibri"/>
              <a:cs typeface="Calibri"/>
              <a:sym typeface="Calibri"/>
            </a:endParaRPr>
          </a:p>
          <a:p>
            <a:pPr indent="-342900" lvl="0" marL="457200" marR="0" rtl="0" algn="l">
              <a:lnSpc>
                <a:spcPct val="2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Based on 2015 data</a:t>
            </a:r>
            <a:endParaRPr b="0" i="0" sz="1800" u="none" cap="none" strike="noStrike">
              <a:solidFill>
                <a:schemeClr val="dk1"/>
              </a:solidFill>
              <a:latin typeface="Calibri"/>
              <a:ea typeface="Calibri"/>
              <a:cs typeface="Calibri"/>
              <a:sym typeface="Calibri"/>
            </a:endParaRPr>
          </a:p>
          <a:p>
            <a:pPr indent="0" lvl="0" marL="0" marR="0" rtl="0" algn="l">
              <a:lnSpc>
                <a:spcPct val="200000"/>
              </a:lnSpc>
              <a:spcBef>
                <a:spcPts val="0"/>
              </a:spcBef>
              <a:spcAft>
                <a:spcPts val="0"/>
              </a:spcAft>
              <a:buClr>
                <a:srgbClr val="000000"/>
              </a:buClr>
              <a:buSzPts val="17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pSp>
        <p:nvGrpSpPr>
          <p:cNvPr id="404" name="Google Shape;404;g2bcde5b250d_0_6"/>
          <p:cNvGrpSpPr/>
          <p:nvPr/>
        </p:nvGrpSpPr>
        <p:grpSpPr>
          <a:xfrm>
            <a:off x="-4617" y="-1"/>
            <a:ext cx="12196566" cy="6858001"/>
            <a:chOff x="-4617" y="-1"/>
            <a:chExt cx="12196566" cy="6858001"/>
          </a:xfrm>
        </p:grpSpPr>
        <p:sp>
          <p:nvSpPr>
            <p:cNvPr id="405" name="Google Shape;405;g2bcde5b250d_0_6"/>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6" name="Google Shape;406;g2bcde5b250d_0_6"/>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g2bcde5b250d_0_6"/>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g2bcde5b250d_0_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409" name="Google Shape;409;g2bcde5b250d_0_6"/>
          <p:cNvPicPr preferRelativeResize="0"/>
          <p:nvPr/>
        </p:nvPicPr>
        <p:blipFill rotWithShape="1">
          <a:blip r:embed="rId3">
            <a:alphaModFix/>
          </a:blip>
          <a:srcRect b="0" l="0" r="0" t="0"/>
          <a:stretch/>
        </p:blipFill>
        <p:spPr>
          <a:xfrm>
            <a:off x="1625713" y="169663"/>
            <a:ext cx="8935900" cy="65186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b91748b218_1_24"/>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Determinant - Physical and sports activities</a:t>
            </a:r>
            <a:endParaRPr/>
          </a:p>
        </p:txBody>
      </p:sp>
      <p:sp>
        <p:nvSpPr>
          <p:cNvPr id="416" name="Google Shape;416;g2b91748b218_1_2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7" name="Google Shape;417;g2b91748b218_1_2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8" name="Google Shape;418;g2b91748b218_1_2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9" name="Google Shape;419;g2b91748b218_1_2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b91748b218_1_0"/>
          <p:cNvSpPr txBox="1"/>
          <p:nvPr>
            <p:ph idx="1" type="body"/>
          </p:nvPr>
        </p:nvSpPr>
        <p:spPr>
          <a:xfrm>
            <a:off x="703600" y="2289450"/>
            <a:ext cx="5712600" cy="38433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1000"/>
              </a:spcBef>
              <a:spcAft>
                <a:spcPts val="0"/>
              </a:spcAft>
              <a:buSzPct val="98996"/>
              <a:buNone/>
            </a:pPr>
            <a:r>
              <a:rPr b="1" lang="en-US" sz="7273" u="sng"/>
              <a:t>First step : Create isochrones</a:t>
            </a:r>
            <a:endParaRPr b="1" sz="7273" u="sng"/>
          </a:p>
          <a:p>
            <a:pPr indent="0" lvl="0" marL="0" rtl="0" algn="l">
              <a:lnSpc>
                <a:spcPct val="100000"/>
              </a:lnSpc>
              <a:spcBef>
                <a:spcPts val="1000"/>
              </a:spcBef>
              <a:spcAft>
                <a:spcPts val="0"/>
              </a:spcAft>
              <a:buSzPct val="98996"/>
              <a:buNone/>
            </a:pPr>
            <a:r>
              <a:t/>
            </a:r>
            <a:endParaRPr sz="7273"/>
          </a:p>
          <a:p>
            <a:pPr indent="-344090" lvl="0" marL="457200" rtl="0" algn="l">
              <a:lnSpc>
                <a:spcPct val="100000"/>
              </a:lnSpc>
              <a:spcBef>
                <a:spcPts val="1000"/>
              </a:spcBef>
              <a:spcAft>
                <a:spcPts val="0"/>
              </a:spcAft>
              <a:buSzPct val="100000"/>
              <a:buChar char="●"/>
            </a:pPr>
            <a:r>
              <a:rPr lang="en-US" sz="7273"/>
              <a:t>Calculate commune centroids</a:t>
            </a:r>
            <a:endParaRPr sz="7273"/>
          </a:p>
          <a:p>
            <a:pPr indent="0" lvl="0" marL="457200" rtl="0" algn="l">
              <a:lnSpc>
                <a:spcPct val="100000"/>
              </a:lnSpc>
              <a:spcBef>
                <a:spcPts val="1000"/>
              </a:spcBef>
              <a:spcAft>
                <a:spcPts val="0"/>
              </a:spcAft>
              <a:buSzPct val="98996"/>
              <a:buNone/>
            </a:pPr>
            <a:r>
              <a:t/>
            </a:r>
            <a:endParaRPr sz="7273"/>
          </a:p>
          <a:p>
            <a:pPr indent="-344090" lvl="0" marL="457200" rtl="0" algn="l">
              <a:lnSpc>
                <a:spcPct val="100000"/>
              </a:lnSpc>
              <a:spcBef>
                <a:spcPts val="1000"/>
              </a:spcBef>
              <a:spcAft>
                <a:spcPts val="0"/>
              </a:spcAft>
              <a:buSzPct val="100000"/>
              <a:buChar char="●"/>
            </a:pPr>
            <a:r>
              <a:rPr lang="en-US" sz="7273"/>
              <a:t>Calculate the area within a 15-minute drive from the centroid</a:t>
            </a:r>
            <a:endParaRPr sz="7273"/>
          </a:p>
          <a:p>
            <a:pPr indent="0" lvl="0" marL="0" rtl="0" algn="l">
              <a:lnSpc>
                <a:spcPct val="100000"/>
              </a:lnSpc>
              <a:spcBef>
                <a:spcPts val="1000"/>
              </a:spcBef>
              <a:spcAft>
                <a:spcPts val="0"/>
              </a:spcAft>
              <a:buSzPct val="98996"/>
              <a:buNone/>
            </a:pPr>
            <a:r>
              <a:t/>
            </a:r>
            <a:endParaRPr sz="7273"/>
          </a:p>
          <a:p>
            <a:pPr indent="-344090" lvl="0" marL="457200" rtl="0" algn="l">
              <a:lnSpc>
                <a:spcPct val="100000"/>
              </a:lnSpc>
              <a:spcBef>
                <a:spcPts val="1000"/>
              </a:spcBef>
              <a:spcAft>
                <a:spcPts val="0"/>
              </a:spcAft>
              <a:buSzPct val="100000"/>
              <a:buChar char="➔"/>
            </a:pPr>
            <a:r>
              <a:rPr lang="en-US" sz="7273"/>
              <a:t>Using </a:t>
            </a:r>
            <a:r>
              <a:rPr b="1" lang="en-US" sz="7273"/>
              <a:t>Open Source Routing Machine (OSMR)</a:t>
            </a:r>
            <a:r>
              <a:rPr lang="en-US" sz="7273"/>
              <a:t> : </a:t>
            </a:r>
            <a:endParaRPr sz="7273"/>
          </a:p>
          <a:p>
            <a:pPr indent="0" lvl="0" marL="457200" rtl="0" algn="l">
              <a:lnSpc>
                <a:spcPct val="100000"/>
              </a:lnSpc>
              <a:spcBef>
                <a:spcPts val="1000"/>
              </a:spcBef>
              <a:spcAft>
                <a:spcPts val="0"/>
              </a:spcAft>
              <a:buNone/>
            </a:pPr>
            <a:r>
              <a:rPr lang="en-US" sz="7273"/>
              <a:t>data of the OpenStreetMap, calculate reel travel time by road </a:t>
            </a:r>
            <a:endParaRPr sz="7273"/>
          </a:p>
          <a:p>
            <a:pPr indent="0" lvl="0" marL="457200" rtl="0" algn="l">
              <a:lnSpc>
                <a:spcPct val="100000"/>
              </a:lnSpc>
              <a:spcBef>
                <a:spcPts val="1000"/>
              </a:spcBef>
              <a:spcAft>
                <a:spcPts val="0"/>
              </a:spcAft>
              <a:buSzPct val="98996"/>
              <a:buNone/>
            </a:pPr>
            <a:r>
              <a:rPr lang="en-US" sz="7273"/>
              <a:t>(by car, off-peak)</a:t>
            </a:r>
            <a:endParaRPr sz="7273"/>
          </a:p>
          <a:p>
            <a:pPr indent="0" lvl="0" marL="0" rtl="0" algn="l">
              <a:lnSpc>
                <a:spcPct val="100000"/>
              </a:lnSpc>
              <a:spcBef>
                <a:spcPts val="1000"/>
              </a:spcBef>
              <a:spcAft>
                <a:spcPts val="0"/>
              </a:spcAft>
              <a:buSzPct val="378947"/>
              <a:buNone/>
            </a:pPr>
            <a:r>
              <a:t/>
            </a:r>
            <a:endParaRPr sz="1900"/>
          </a:p>
          <a:p>
            <a:pPr indent="0" lvl="0" marL="0" rtl="0" algn="l">
              <a:lnSpc>
                <a:spcPct val="100000"/>
              </a:lnSpc>
              <a:spcBef>
                <a:spcPts val="1000"/>
              </a:spcBef>
              <a:spcAft>
                <a:spcPts val="0"/>
              </a:spcAft>
              <a:buSzPct val="378947"/>
              <a:buNone/>
            </a:pPr>
            <a:r>
              <a:t/>
            </a:r>
            <a:endParaRPr sz="1900" u="sng"/>
          </a:p>
        </p:txBody>
      </p:sp>
      <p:pic>
        <p:nvPicPr>
          <p:cNvPr id="426" name="Google Shape;426;g2b91748b218_1_0"/>
          <p:cNvPicPr preferRelativeResize="0"/>
          <p:nvPr/>
        </p:nvPicPr>
        <p:blipFill rotWithShape="1">
          <a:blip r:embed="rId3">
            <a:alphaModFix/>
          </a:blip>
          <a:srcRect b="0" l="0" r="0" t="0"/>
          <a:stretch/>
        </p:blipFill>
        <p:spPr>
          <a:xfrm>
            <a:off x="7131400" y="1898937"/>
            <a:ext cx="4286768" cy="4061137"/>
          </a:xfrm>
          <a:prstGeom prst="rect">
            <a:avLst/>
          </a:prstGeom>
          <a:noFill/>
          <a:ln>
            <a:noFill/>
          </a:ln>
        </p:spPr>
      </p:pic>
      <p:grpSp>
        <p:nvGrpSpPr>
          <p:cNvPr id="427" name="Google Shape;427;g2b91748b218_1_0"/>
          <p:cNvGrpSpPr/>
          <p:nvPr/>
        </p:nvGrpSpPr>
        <p:grpSpPr>
          <a:xfrm>
            <a:off x="-4617" y="-1"/>
            <a:ext cx="12196566" cy="6858001"/>
            <a:chOff x="-4617" y="-1"/>
            <a:chExt cx="12196566" cy="6858001"/>
          </a:xfrm>
        </p:grpSpPr>
        <p:sp>
          <p:nvSpPr>
            <p:cNvPr id="428" name="Google Shape;428;g2b91748b218_1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g2b91748b218_1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g2b91748b218_1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g2b91748b218_1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32" name="Google Shape;432;g2b91748b218_1_0"/>
          <p:cNvSpPr txBox="1"/>
          <p:nvPr>
            <p:ph type="title"/>
          </p:nvPr>
        </p:nvSpPr>
        <p:spPr>
          <a:xfrm>
            <a:off x="703600" y="735875"/>
            <a:ext cx="104655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indent="0" lvl="0" marL="0" rtl="0" algn="l">
              <a:lnSpc>
                <a:spcPct val="90000"/>
              </a:lnSpc>
              <a:spcBef>
                <a:spcPts val="0"/>
              </a:spcBef>
              <a:spcAft>
                <a:spcPts val="0"/>
              </a:spcAft>
              <a:buSzPct val="32565"/>
              <a:buNone/>
            </a:pPr>
            <a:r>
              <a:t/>
            </a:r>
            <a:endParaRPr b="1" sz="3040"/>
          </a:p>
        </p:txBody>
      </p:sp>
      <p:sp>
        <p:nvSpPr>
          <p:cNvPr id="433" name="Google Shape;433;g2b91748b218_1_0"/>
          <p:cNvSpPr txBox="1"/>
          <p:nvPr/>
        </p:nvSpPr>
        <p:spPr>
          <a:xfrm>
            <a:off x="7265925" y="6132750"/>
            <a:ext cx="3423900" cy="6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1" lang="en-US" sz="1900" u="none" cap="none" strike="noStrike">
                <a:solidFill>
                  <a:srgbClr val="999999"/>
                </a:solidFill>
                <a:latin typeface="Calibri"/>
                <a:ea typeface="Calibri"/>
                <a:cs typeface="Calibri"/>
                <a:sym typeface="Calibri"/>
              </a:rPr>
              <a:t>Example : Palaiseau isochrone, 15 minutes by car </a:t>
            </a:r>
            <a:endParaRPr b="0" i="1" sz="1700" u="none" cap="none" strike="noStrike">
              <a:solidFill>
                <a:srgbClr val="999999"/>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b91748b218_1_80"/>
          <p:cNvSpPr txBox="1"/>
          <p:nvPr/>
        </p:nvSpPr>
        <p:spPr>
          <a:xfrm>
            <a:off x="556475" y="6239325"/>
            <a:ext cx="9513600" cy="61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400"/>
              </a:spcBef>
              <a:spcAft>
                <a:spcPts val="0"/>
              </a:spcAft>
              <a:buClr>
                <a:schemeClr val="dk1"/>
              </a:buClr>
              <a:buSzPts val="1100"/>
              <a:buFont typeface="Arial"/>
              <a:buNone/>
            </a:pPr>
            <a:r>
              <a:t/>
            </a:r>
            <a:endParaRPr b="0" i="1" sz="16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60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40" name="Google Shape;440;g2b91748b218_1_80"/>
          <p:cNvSpPr txBox="1"/>
          <p:nvPr>
            <p:ph idx="1" type="body"/>
          </p:nvPr>
        </p:nvSpPr>
        <p:spPr>
          <a:xfrm>
            <a:off x="703600" y="2209950"/>
            <a:ext cx="10966800" cy="3547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SzPts val="1800"/>
              <a:buNone/>
            </a:pPr>
            <a:r>
              <a:rPr b="1" lang="en-US" sz="2000" u="sng"/>
              <a:t>Second step: Calculate the number of sports facilities located within the isochrone</a:t>
            </a:r>
            <a:endParaRPr b="1" sz="2000" u="sng"/>
          </a:p>
          <a:p>
            <a:pPr indent="0" lvl="0" marL="0" rtl="0" algn="l">
              <a:lnSpc>
                <a:spcPct val="115000"/>
              </a:lnSpc>
              <a:spcBef>
                <a:spcPts val="1000"/>
              </a:spcBef>
              <a:spcAft>
                <a:spcPts val="0"/>
              </a:spcAft>
              <a:buSzPts val="1800"/>
              <a:buNone/>
            </a:pPr>
            <a:r>
              <a:rPr lang="en-US" sz="2000" u="sng"/>
              <a:t>Data:</a:t>
            </a:r>
            <a:r>
              <a:rPr lang="en-US" sz="2000"/>
              <a:t> GPS coordinates of all sports facilities → 1 point = 1 facility </a:t>
            </a:r>
            <a:endParaRPr sz="2000"/>
          </a:p>
          <a:p>
            <a:pPr indent="0" lvl="0" marL="0" rtl="0" algn="l">
              <a:lnSpc>
                <a:spcPct val="115000"/>
              </a:lnSpc>
              <a:spcBef>
                <a:spcPts val="1000"/>
              </a:spcBef>
              <a:spcAft>
                <a:spcPts val="0"/>
              </a:spcAft>
              <a:buSzPts val="1800"/>
              <a:buNone/>
            </a:pPr>
            <a:r>
              <a:rPr i="1" lang="en-US" sz="1600">
                <a:highlight>
                  <a:schemeClr val="lt1"/>
                </a:highlight>
                <a:latin typeface="Arial"/>
                <a:ea typeface="Arial"/>
                <a:cs typeface="Arial"/>
                <a:sym typeface="Arial"/>
              </a:rPr>
              <a:t>Source : Recensement des équipements sportifs, espaces et sites de pratiques. Ministère des Sports.</a:t>
            </a:r>
            <a:endParaRPr sz="2000"/>
          </a:p>
          <a:p>
            <a:pPr indent="0" lvl="0" marL="0" rtl="0" algn="l">
              <a:lnSpc>
                <a:spcPct val="115000"/>
              </a:lnSpc>
              <a:spcBef>
                <a:spcPts val="1000"/>
              </a:spcBef>
              <a:spcAft>
                <a:spcPts val="0"/>
              </a:spcAft>
              <a:buSzPts val="1800"/>
              <a:buNone/>
            </a:pPr>
            <a:r>
              <a:t/>
            </a:r>
            <a:endParaRPr sz="2000"/>
          </a:p>
          <a:p>
            <a:pPr indent="-355600" lvl="0" marL="457200" rtl="0" algn="l">
              <a:lnSpc>
                <a:spcPct val="115000"/>
              </a:lnSpc>
              <a:spcBef>
                <a:spcPts val="0"/>
              </a:spcBef>
              <a:spcAft>
                <a:spcPts val="0"/>
              </a:spcAft>
              <a:buSzPts val="2000"/>
              <a:buChar char="●"/>
            </a:pPr>
            <a:r>
              <a:rPr lang="en-US" sz="2000"/>
              <a:t>Spatial junction between isochrones and sports data</a:t>
            </a:r>
            <a:endParaRPr sz="2000"/>
          </a:p>
          <a:p>
            <a:pPr indent="0" lvl="0" marL="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Sum the number of infrastructure present in the isochrone </a:t>
            </a:r>
            <a:endParaRPr sz="2000"/>
          </a:p>
          <a:p>
            <a:pPr indent="0" lvl="0" marL="4572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US" sz="2000"/>
              <a:t>=&gt; results by commune, cut into deciles  for visualization</a:t>
            </a:r>
            <a:endParaRPr sz="2000"/>
          </a:p>
        </p:txBody>
      </p:sp>
      <p:sp>
        <p:nvSpPr>
          <p:cNvPr id="441" name="Google Shape;441;g2b91748b218_1_80"/>
          <p:cNvSpPr txBox="1"/>
          <p:nvPr>
            <p:ph type="title"/>
          </p:nvPr>
        </p:nvSpPr>
        <p:spPr>
          <a:xfrm>
            <a:off x="703600" y="735875"/>
            <a:ext cx="104655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indent="0" lvl="0" marL="0" rtl="0" algn="l">
              <a:lnSpc>
                <a:spcPct val="90000"/>
              </a:lnSpc>
              <a:spcBef>
                <a:spcPts val="0"/>
              </a:spcBef>
              <a:spcAft>
                <a:spcPts val="0"/>
              </a:spcAft>
              <a:buSzPct val="32565"/>
              <a:buNone/>
            </a:pPr>
            <a:r>
              <a:t/>
            </a:r>
            <a:endParaRPr b="1" sz="3040"/>
          </a:p>
        </p:txBody>
      </p:sp>
      <p:grpSp>
        <p:nvGrpSpPr>
          <p:cNvPr id="442" name="Google Shape;442;g2b91748b218_1_80"/>
          <p:cNvGrpSpPr/>
          <p:nvPr/>
        </p:nvGrpSpPr>
        <p:grpSpPr>
          <a:xfrm>
            <a:off x="-4617" y="-1"/>
            <a:ext cx="12196566" cy="6858001"/>
            <a:chOff x="-4617" y="-1"/>
            <a:chExt cx="12196566" cy="6858001"/>
          </a:xfrm>
        </p:grpSpPr>
        <p:sp>
          <p:nvSpPr>
            <p:cNvPr id="443" name="Google Shape;443;g2b91748b218_1_8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4" name="Google Shape;444;g2b91748b218_1_8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5" name="Google Shape;445;g2b91748b218_1_8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6" name="Google Shape;446;g2b91748b218_1_8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g2b91748b218_1_109"/>
          <p:cNvPicPr preferRelativeResize="0"/>
          <p:nvPr/>
        </p:nvPicPr>
        <p:blipFill rotWithShape="1">
          <a:blip r:embed="rId3">
            <a:alphaModFix/>
          </a:blip>
          <a:srcRect b="0" l="0" r="0" t="0"/>
          <a:stretch/>
        </p:blipFill>
        <p:spPr>
          <a:xfrm>
            <a:off x="3260050" y="1525575"/>
            <a:ext cx="6999470" cy="4948826"/>
          </a:xfrm>
          <a:prstGeom prst="rect">
            <a:avLst/>
          </a:prstGeom>
          <a:noFill/>
          <a:ln>
            <a:noFill/>
          </a:ln>
        </p:spPr>
      </p:pic>
      <p:grpSp>
        <p:nvGrpSpPr>
          <p:cNvPr id="453" name="Google Shape;453;g2b91748b218_1_109"/>
          <p:cNvGrpSpPr/>
          <p:nvPr/>
        </p:nvGrpSpPr>
        <p:grpSpPr>
          <a:xfrm>
            <a:off x="-4617" y="-1"/>
            <a:ext cx="12196566" cy="6858001"/>
            <a:chOff x="-4617" y="-1"/>
            <a:chExt cx="12196566" cy="6858001"/>
          </a:xfrm>
        </p:grpSpPr>
        <p:sp>
          <p:nvSpPr>
            <p:cNvPr id="454" name="Google Shape;454;g2b91748b218_1_10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 name="Google Shape;455;g2b91748b218_1_10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g2b91748b218_1_10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7" name="Google Shape;457;g2b91748b218_1_10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58" name="Google Shape;458;g2b91748b218_1_109"/>
          <p:cNvSpPr txBox="1"/>
          <p:nvPr>
            <p:ph type="title"/>
          </p:nvPr>
        </p:nvSpPr>
        <p:spPr>
          <a:xfrm>
            <a:off x="703600" y="273400"/>
            <a:ext cx="105075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ts val="802"/>
              <a:buFont typeface="Arial"/>
              <a:buNone/>
            </a:pPr>
            <a:r>
              <a:rPr lang="en-US" sz="3650">
                <a:latin typeface="Arial"/>
                <a:ea typeface="Arial"/>
                <a:cs typeface="Arial"/>
                <a:sym typeface="Arial"/>
              </a:rPr>
              <a:t>Indicateur: Nombre d’infrastructures sportives accessibles à 15 minutes en voiture</a:t>
            </a:r>
            <a:endParaRPr sz="3650">
              <a:latin typeface="Arial"/>
              <a:ea typeface="Arial"/>
              <a:cs typeface="Arial"/>
              <a:sym typeface="Arial"/>
            </a:endParaRPr>
          </a:p>
          <a:p>
            <a:pPr indent="0" lvl="0" marL="0" rtl="0" algn="l">
              <a:lnSpc>
                <a:spcPct val="90000"/>
              </a:lnSpc>
              <a:spcBef>
                <a:spcPts val="0"/>
              </a:spcBef>
              <a:spcAft>
                <a:spcPts val="0"/>
              </a:spcAft>
              <a:buSzPct val="32565"/>
              <a:buNone/>
            </a:pPr>
            <a:r>
              <a:t/>
            </a:r>
            <a:endParaRPr b="1" sz="3040"/>
          </a:p>
        </p:txBody>
      </p:sp>
      <p:sp>
        <p:nvSpPr>
          <p:cNvPr id="459" name="Google Shape;459;g2b91748b218_1_109"/>
          <p:cNvSpPr txBox="1"/>
          <p:nvPr/>
        </p:nvSpPr>
        <p:spPr>
          <a:xfrm>
            <a:off x="4675263" y="1427550"/>
            <a:ext cx="2836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Région Ile-de-France</a:t>
            </a:r>
            <a:endParaRPr b="1" i="0" sz="2400" u="none" cap="none" strike="noStrike">
              <a:solidFill>
                <a:srgbClr val="000000"/>
              </a:solidFill>
              <a:latin typeface="Calibri"/>
              <a:ea typeface="Calibri"/>
              <a:cs typeface="Calibri"/>
              <a:sym typeface="Calibri"/>
            </a:endParaRPr>
          </a:p>
        </p:txBody>
      </p:sp>
      <p:sp>
        <p:nvSpPr>
          <p:cNvPr id="460" name="Google Shape;460;g2b91748b218_1_109"/>
          <p:cNvSpPr txBox="1"/>
          <p:nvPr/>
        </p:nvSpPr>
        <p:spPr>
          <a:xfrm>
            <a:off x="4058300" y="6247025"/>
            <a:ext cx="3663000" cy="3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Number of sports facilities per commune, </a:t>
            </a:r>
            <a:endParaRPr b="1"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Cut into deciles</a:t>
            </a:r>
            <a:endParaRPr b="1" i="0" sz="15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b878db1474_0_1"/>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Déterminant - Qualité de l’air</a:t>
            </a:r>
            <a:endParaRPr/>
          </a:p>
        </p:txBody>
      </p:sp>
      <p:sp>
        <p:nvSpPr>
          <p:cNvPr id="107" name="Google Shape;107;g2b878db1474_0_1"/>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g2b878db1474_0_1"/>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g2b878db1474_0_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g2b878db1474_0_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b91748b218_1_6"/>
          <p:cNvSpPr txBox="1"/>
          <p:nvPr>
            <p:ph type="title"/>
          </p:nvPr>
        </p:nvSpPr>
        <p:spPr>
          <a:xfrm>
            <a:off x="838200" y="216528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a:t>Determinant - Access to jobs, services and facilities</a:t>
            </a:r>
            <a:endParaRPr/>
          </a:p>
        </p:txBody>
      </p:sp>
      <p:sp>
        <p:nvSpPr>
          <p:cNvPr id="467" name="Google Shape;467;g2b91748b218_1_6"/>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g2b91748b218_1_6"/>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g2b91748b218_1_6"/>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 name="Google Shape;470;g2b91748b218_1_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b91748b218_1_66"/>
          <p:cNvSpPr txBox="1"/>
          <p:nvPr>
            <p:ph type="title"/>
          </p:nvPr>
        </p:nvSpPr>
        <p:spPr>
          <a:xfrm>
            <a:off x="383925" y="623425"/>
            <a:ext cx="11209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sz="3250">
                <a:latin typeface="Arial"/>
                <a:ea typeface="Arial"/>
                <a:cs typeface="Arial"/>
                <a:sym typeface="Arial"/>
              </a:rPr>
              <a:t>Indicateur: Taux de services de proximité accessibles à 6 min. en voiture</a:t>
            </a:r>
            <a:endParaRPr sz="3250">
              <a:latin typeface="Arial"/>
              <a:ea typeface="Arial"/>
              <a:cs typeface="Arial"/>
              <a:sym typeface="Arial"/>
            </a:endParaRPr>
          </a:p>
        </p:txBody>
      </p:sp>
      <p:sp>
        <p:nvSpPr>
          <p:cNvPr id="477" name="Google Shape;477;g2b91748b218_1_66"/>
          <p:cNvSpPr txBox="1"/>
          <p:nvPr>
            <p:ph idx="1" type="body"/>
          </p:nvPr>
        </p:nvSpPr>
        <p:spPr>
          <a:xfrm>
            <a:off x="279525" y="1973300"/>
            <a:ext cx="7173000" cy="47010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1000"/>
              </a:spcBef>
              <a:spcAft>
                <a:spcPts val="0"/>
              </a:spcAft>
              <a:buSzPct val="87413"/>
              <a:buNone/>
            </a:pPr>
            <a:r>
              <a:rPr b="1" lang="en-US" sz="2657" u="sng"/>
              <a:t>1st step : Create isochrones</a:t>
            </a:r>
            <a:endParaRPr b="1" sz="2657" u="sng"/>
          </a:p>
          <a:p>
            <a:pPr indent="0" lvl="0" marL="0" rtl="0" algn="l">
              <a:lnSpc>
                <a:spcPct val="90000"/>
              </a:lnSpc>
              <a:spcBef>
                <a:spcPts val="1000"/>
              </a:spcBef>
              <a:spcAft>
                <a:spcPts val="0"/>
              </a:spcAft>
              <a:buSzPct val="87413"/>
              <a:buNone/>
            </a:pPr>
            <a:r>
              <a:t/>
            </a:r>
            <a:endParaRPr b="1" sz="2657"/>
          </a:p>
          <a:p>
            <a:pPr indent="0" lvl="0" marL="0" rtl="0" algn="l">
              <a:lnSpc>
                <a:spcPct val="90000"/>
              </a:lnSpc>
              <a:spcBef>
                <a:spcPts val="1000"/>
              </a:spcBef>
              <a:spcAft>
                <a:spcPts val="0"/>
              </a:spcAft>
              <a:buSzPct val="87413"/>
              <a:buNone/>
            </a:pPr>
            <a:r>
              <a:rPr b="1" lang="en-US" sz="2657" u="sng"/>
              <a:t>2nd step  : Calculate inside service rates</a:t>
            </a:r>
            <a:endParaRPr b="1" sz="2657" u="sng"/>
          </a:p>
          <a:p>
            <a:pPr indent="0" lvl="0" marL="0" rtl="0" algn="l">
              <a:lnSpc>
                <a:spcPct val="90000"/>
              </a:lnSpc>
              <a:spcBef>
                <a:spcPts val="1000"/>
              </a:spcBef>
              <a:spcAft>
                <a:spcPts val="0"/>
              </a:spcAft>
              <a:buSzPct val="82949"/>
              <a:buNone/>
            </a:pPr>
            <a:r>
              <a:t/>
            </a:r>
            <a:endParaRPr u="sng"/>
          </a:p>
          <a:p>
            <a:pPr indent="0" lvl="0" marL="0" rtl="0" algn="l">
              <a:lnSpc>
                <a:spcPct val="90000"/>
              </a:lnSpc>
              <a:spcBef>
                <a:spcPts val="1000"/>
              </a:spcBef>
              <a:spcAft>
                <a:spcPts val="0"/>
              </a:spcAft>
              <a:buSzPct val="102857"/>
              <a:buNone/>
            </a:pPr>
            <a:r>
              <a:rPr lang="en-US" sz="2500" u="sng"/>
              <a:t>Data </a:t>
            </a:r>
            <a:r>
              <a:rPr lang="en-US" sz="2500"/>
              <a:t>: GPS coordinates of all services </a:t>
            </a:r>
            <a:endParaRPr sz="2500"/>
          </a:p>
          <a:p>
            <a:pPr indent="0" lvl="0" marL="0" rtl="0" algn="l">
              <a:lnSpc>
                <a:spcPct val="90000"/>
              </a:lnSpc>
              <a:spcBef>
                <a:spcPts val="1000"/>
              </a:spcBef>
              <a:spcAft>
                <a:spcPts val="0"/>
              </a:spcAft>
              <a:buSzPct val="92903"/>
              <a:buNone/>
            </a:pPr>
            <a:r>
              <a:rPr lang="en-US" sz="2500"/>
              <a:t>         → 1 point = 1 equipment</a:t>
            </a:r>
            <a:endParaRPr sz="2500"/>
          </a:p>
          <a:p>
            <a:pPr indent="0" lvl="0" marL="0" rtl="0" algn="l">
              <a:lnSpc>
                <a:spcPct val="90000"/>
              </a:lnSpc>
              <a:spcBef>
                <a:spcPts val="1000"/>
              </a:spcBef>
              <a:spcAft>
                <a:spcPts val="0"/>
              </a:spcAft>
              <a:buSzPct val="92903"/>
              <a:buNone/>
            </a:pPr>
            <a:r>
              <a:rPr i="1" lang="en-US" sz="2500"/>
              <a:t>Data source : Base permanente des équipements, INSEE</a:t>
            </a:r>
            <a:endParaRPr i="1" sz="2500"/>
          </a:p>
          <a:p>
            <a:pPr indent="0" lvl="0" marL="0" rtl="0" algn="l">
              <a:lnSpc>
                <a:spcPct val="90000"/>
              </a:lnSpc>
              <a:spcBef>
                <a:spcPts val="1000"/>
              </a:spcBef>
              <a:spcAft>
                <a:spcPts val="0"/>
              </a:spcAft>
              <a:buSzPct val="92903"/>
              <a:buNone/>
            </a:pPr>
            <a:r>
              <a:t/>
            </a:r>
            <a:endParaRPr i="1" sz="2500"/>
          </a:p>
          <a:p>
            <a:pPr indent="-327818" lvl="0" marL="457200" rtl="0" algn="l">
              <a:spcBef>
                <a:spcPts val="1000"/>
              </a:spcBef>
              <a:spcAft>
                <a:spcPts val="0"/>
              </a:spcAft>
              <a:buSzPct val="100000"/>
              <a:buChar char="●"/>
            </a:pPr>
            <a:r>
              <a:rPr lang="en-US" sz="2500"/>
              <a:t>Use a passage table to select only “services de proximité” (24 types)</a:t>
            </a:r>
            <a:endParaRPr sz="2500"/>
          </a:p>
          <a:p>
            <a:pPr indent="0" lvl="0" marL="0" rtl="0" algn="l">
              <a:spcBef>
                <a:spcPts val="1000"/>
              </a:spcBef>
              <a:spcAft>
                <a:spcPts val="0"/>
              </a:spcAft>
              <a:buNone/>
            </a:pPr>
            <a:r>
              <a:t/>
            </a:r>
            <a:endParaRPr sz="2500"/>
          </a:p>
          <a:p>
            <a:pPr indent="-327849" lvl="0" marL="457200" rtl="0" algn="l">
              <a:lnSpc>
                <a:spcPct val="90000"/>
              </a:lnSpc>
              <a:spcBef>
                <a:spcPts val="1000"/>
              </a:spcBef>
              <a:spcAft>
                <a:spcPts val="0"/>
              </a:spcAft>
              <a:buSzPct val="100000"/>
              <a:buChar char="●"/>
            </a:pPr>
            <a:r>
              <a:rPr lang="en-US" sz="2500"/>
              <a:t>Spatial junction between isochrones and proximity services</a:t>
            </a:r>
            <a:endParaRPr sz="2500"/>
          </a:p>
          <a:p>
            <a:pPr indent="0" lvl="0" marL="457200" rtl="0" algn="l">
              <a:lnSpc>
                <a:spcPct val="90000"/>
              </a:lnSpc>
              <a:spcBef>
                <a:spcPts val="1000"/>
              </a:spcBef>
              <a:spcAft>
                <a:spcPts val="0"/>
              </a:spcAft>
              <a:buSzPct val="92903"/>
              <a:buNone/>
            </a:pPr>
            <a:r>
              <a:t/>
            </a:r>
            <a:endParaRPr sz="2500"/>
          </a:p>
          <a:p>
            <a:pPr indent="-327849" lvl="0" marL="457200" rtl="0" algn="l">
              <a:lnSpc>
                <a:spcPct val="90000"/>
              </a:lnSpc>
              <a:spcBef>
                <a:spcPts val="1000"/>
              </a:spcBef>
              <a:spcAft>
                <a:spcPts val="0"/>
              </a:spcAft>
              <a:buSzPct val="100000"/>
              <a:buChar char="●"/>
            </a:pPr>
            <a:r>
              <a:rPr lang="en-US" sz="2500"/>
              <a:t>Calculate the percentage of proximity services actually present in the isochrone</a:t>
            </a:r>
            <a:endParaRPr sz="2500"/>
          </a:p>
          <a:p>
            <a:pPr indent="0" lvl="0" marL="0" rtl="0" algn="l">
              <a:lnSpc>
                <a:spcPct val="90000"/>
              </a:lnSpc>
              <a:spcBef>
                <a:spcPts val="1000"/>
              </a:spcBef>
              <a:spcAft>
                <a:spcPts val="0"/>
              </a:spcAft>
              <a:buClr>
                <a:schemeClr val="dk1"/>
              </a:buClr>
              <a:buSzPct val="45833"/>
              <a:buFont typeface="Arial"/>
              <a:buNone/>
            </a:pPr>
            <a:r>
              <a:t/>
            </a:r>
            <a:endParaRPr sz="2400"/>
          </a:p>
          <a:p>
            <a:pPr indent="0" lvl="0" marL="0" rtl="0" algn="l">
              <a:lnSpc>
                <a:spcPct val="90000"/>
              </a:lnSpc>
              <a:spcBef>
                <a:spcPts val="1000"/>
              </a:spcBef>
              <a:spcAft>
                <a:spcPts val="0"/>
              </a:spcAft>
              <a:buSzPct val="82949"/>
              <a:buNone/>
            </a:pPr>
            <a:r>
              <a:t/>
            </a:r>
            <a:endParaRPr u="sng"/>
          </a:p>
        </p:txBody>
      </p:sp>
      <p:pic>
        <p:nvPicPr>
          <p:cNvPr id="478" name="Google Shape;478;g2b91748b218_1_66"/>
          <p:cNvPicPr preferRelativeResize="0"/>
          <p:nvPr/>
        </p:nvPicPr>
        <p:blipFill rotWithShape="1">
          <a:blip r:embed="rId3">
            <a:alphaModFix/>
          </a:blip>
          <a:srcRect b="0" l="0" r="0" t="0"/>
          <a:stretch/>
        </p:blipFill>
        <p:spPr>
          <a:xfrm>
            <a:off x="7050375" y="2457500"/>
            <a:ext cx="4542425" cy="2643200"/>
          </a:xfrm>
          <a:prstGeom prst="rect">
            <a:avLst/>
          </a:prstGeom>
          <a:noFill/>
          <a:ln>
            <a:noFill/>
          </a:ln>
        </p:spPr>
      </p:pic>
      <p:sp>
        <p:nvSpPr>
          <p:cNvPr id="479" name="Google Shape;479;g2b91748b218_1_66"/>
          <p:cNvSpPr txBox="1"/>
          <p:nvPr/>
        </p:nvSpPr>
        <p:spPr>
          <a:xfrm>
            <a:off x="8354350" y="5221725"/>
            <a:ext cx="35349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1" lang="en-US" sz="2500" u="none" cap="none" strike="noStrike">
                <a:solidFill>
                  <a:srgbClr val="999999"/>
                </a:solidFill>
                <a:latin typeface="Calibri"/>
                <a:ea typeface="Calibri"/>
                <a:cs typeface="Calibri"/>
                <a:sym typeface="Calibri"/>
              </a:rPr>
              <a:t>Passage table - BPE</a:t>
            </a:r>
            <a:endParaRPr b="0" i="1" sz="2500" u="none" cap="none" strike="noStrike">
              <a:solidFill>
                <a:srgbClr val="999999"/>
              </a:solidFill>
              <a:latin typeface="Calibri"/>
              <a:ea typeface="Calibri"/>
              <a:cs typeface="Calibri"/>
              <a:sym typeface="Calibri"/>
            </a:endParaRPr>
          </a:p>
        </p:txBody>
      </p:sp>
      <p:grpSp>
        <p:nvGrpSpPr>
          <p:cNvPr id="480" name="Google Shape;480;g2b91748b218_1_66"/>
          <p:cNvGrpSpPr/>
          <p:nvPr/>
        </p:nvGrpSpPr>
        <p:grpSpPr>
          <a:xfrm>
            <a:off x="-4617" y="-1"/>
            <a:ext cx="12196566" cy="6858001"/>
            <a:chOff x="-4617" y="-1"/>
            <a:chExt cx="12196566" cy="6858001"/>
          </a:xfrm>
        </p:grpSpPr>
        <p:sp>
          <p:nvSpPr>
            <p:cNvPr id="481" name="Google Shape;481;g2b91748b218_1_66"/>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2" name="Google Shape;482;g2b91748b218_1_66"/>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3" name="Google Shape;483;g2b91748b218_1_66"/>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4" name="Google Shape;484;g2b91748b218_1_66"/>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g2b91748b218_1_163"/>
          <p:cNvPicPr preferRelativeResize="0"/>
          <p:nvPr/>
        </p:nvPicPr>
        <p:blipFill rotWithShape="1">
          <a:blip r:embed="rId3">
            <a:alphaModFix/>
          </a:blip>
          <a:srcRect b="0" l="0" r="0" t="0"/>
          <a:stretch/>
        </p:blipFill>
        <p:spPr>
          <a:xfrm>
            <a:off x="2526850" y="1472475"/>
            <a:ext cx="7617101" cy="5385525"/>
          </a:xfrm>
          <a:prstGeom prst="rect">
            <a:avLst/>
          </a:prstGeom>
          <a:noFill/>
          <a:ln>
            <a:noFill/>
          </a:ln>
        </p:spPr>
      </p:pic>
      <p:sp>
        <p:nvSpPr>
          <p:cNvPr id="491" name="Google Shape;491;g2b91748b218_1_163"/>
          <p:cNvSpPr txBox="1"/>
          <p:nvPr>
            <p:ph type="title"/>
          </p:nvPr>
        </p:nvSpPr>
        <p:spPr>
          <a:xfrm>
            <a:off x="1077600" y="6234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sz="3250">
                <a:latin typeface="Arial"/>
                <a:ea typeface="Arial"/>
                <a:cs typeface="Arial"/>
                <a:sym typeface="Arial"/>
              </a:rPr>
              <a:t>Indicateur: Taux de services de proximité accessibles à 6 min. en voiture</a:t>
            </a:r>
            <a:endParaRPr b="1" sz="3200"/>
          </a:p>
        </p:txBody>
      </p:sp>
      <p:grpSp>
        <p:nvGrpSpPr>
          <p:cNvPr id="492" name="Google Shape;492;g2b91748b218_1_163"/>
          <p:cNvGrpSpPr/>
          <p:nvPr/>
        </p:nvGrpSpPr>
        <p:grpSpPr>
          <a:xfrm>
            <a:off x="-4617" y="-1"/>
            <a:ext cx="12196566" cy="6858001"/>
            <a:chOff x="-4617" y="-1"/>
            <a:chExt cx="12196566" cy="6858001"/>
          </a:xfrm>
        </p:grpSpPr>
        <p:sp>
          <p:nvSpPr>
            <p:cNvPr id="493" name="Google Shape;493;g2b91748b218_1_163"/>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g2b91748b218_1_163"/>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5" name="Google Shape;495;g2b91748b218_1_163"/>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6" name="Google Shape;496;g2b91748b218_1_163"/>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c52f71fa47_7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3" name="Google Shape;503;g2c52f71fa47_7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 name="Google Shape;504;g2c52f71fa47_7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 name="Google Shape;505;g2c52f71fa47_7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 name="Google Shape;506;g2c52f71fa47_7_0"/>
          <p:cNvSpPr txBox="1"/>
          <p:nvPr>
            <p:ph type="title"/>
          </p:nvPr>
        </p:nvSpPr>
        <p:spPr>
          <a:xfrm>
            <a:off x="838200" y="1906138"/>
            <a:ext cx="10515600" cy="2852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6000"/>
              <a:buNone/>
            </a:pPr>
            <a:r>
              <a:rPr lang="en-US" sz="5800"/>
              <a:t>Visualisation Tool</a:t>
            </a:r>
            <a:endParaRPr sz="5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g2c52f71fa47_0_369"/>
          <p:cNvPicPr preferRelativeResize="0"/>
          <p:nvPr/>
        </p:nvPicPr>
        <p:blipFill>
          <a:blip r:embed="rId3">
            <a:alphaModFix/>
          </a:blip>
          <a:stretch>
            <a:fillRect/>
          </a:stretch>
        </p:blipFill>
        <p:spPr>
          <a:xfrm>
            <a:off x="747524" y="453912"/>
            <a:ext cx="10696952" cy="5950175"/>
          </a:xfrm>
          <a:prstGeom prst="rect">
            <a:avLst/>
          </a:prstGeom>
          <a:noFill/>
          <a:ln>
            <a:noFill/>
          </a:ln>
        </p:spPr>
      </p:pic>
      <p:sp>
        <p:nvSpPr>
          <p:cNvPr id="513" name="Google Shape;513;g2c52f71fa47_0_36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g2c52f71fa47_0_36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g2c52f71fa47_0_36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6" name="Google Shape;516;g2c52f71fa47_0_36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g2c52f71fa47_0_374"/>
          <p:cNvPicPr preferRelativeResize="0"/>
          <p:nvPr/>
        </p:nvPicPr>
        <p:blipFill>
          <a:blip r:embed="rId3">
            <a:alphaModFix/>
          </a:blip>
          <a:stretch>
            <a:fillRect/>
          </a:stretch>
        </p:blipFill>
        <p:spPr>
          <a:xfrm>
            <a:off x="699863" y="447638"/>
            <a:ext cx="10792276" cy="5962726"/>
          </a:xfrm>
          <a:prstGeom prst="rect">
            <a:avLst/>
          </a:prstGeom>
          <a:noFill/>
          <a:ln>
            <a:noFill/>
          </a:ln>
        </p:spPr>
      </p:pic>
      <p:sp>
        <p:nvSpPr>
          <p:cNvPr id="523" name="Google Shape;523;g2c52f71fa47_0_37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4" name="Google Shape;524;g2c52f71fa47_0_37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5" name="Google Shape;525;g2c52f71fa47_0_37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6" name="Google Shape;526;g2c52f71fa47_0_37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g2c52f71fa47_0_379"/>
          <p:cNvPicPr preferRelativeResize="0"/>
          <p:nvPr/>
        </p:nvPicPr>
        <p:blipFill>
          <a:blip r:embed="rId3">
            <a:alphaModFix/>
          </a:blip>
          <a:stretch>
            <a:fillRect/>
          </a:stretch>
        </p:blipFill>
        <p:spPr>
          <a:xfrm>
            <a:off x="721825" y="409387"/>
            <a:ext cx="10748352" cy="6039226"/>
          </a:xfrm>
          <a:prstGeom prst="rect">
            <a:avLst/>
          </a:prstGeom>
          <a:noFill/>
          <a:ln>
            <a:noFill/>
          </a:ln>
        </p:spPr>
      </p:pic>
      <p:sp>
        <p:nvSpPr>
          <p:cNvPr id="533" name="Google Shape;533;g2c52f71fa47_0_37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 name="Google Shape;534;g2c52f71fa47_0_37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 name="Google Shape;535;g2c52f71fa47_0_37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6" name="Google Shape;536;g2c52f71fa47_0_37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g2c52f71fa47_0_384"/>
          <p:cNvPicPr preferRelativeResize="0"/>
          <p:nvPr/>
        </p:nvPicPr>
        <p:blipFill>
          <a:blip r:embed="rId3">
            <a:alphaModFix/>
          </a:blip>
          <a:stretch>
            <a:fillRect/>
          </a:stretch>
        </p:blipFill>
        <p:spPr>
          <a:xfrm>
            <a:off x="1212825" y="275188"/>
            <a:ext cx="9685424" cy="6307625"/>
          </a:xfrm>
          <a:prstGeom prst="rect">
            <a:avLst/>
          </a:prstGeom>
          <a:noFill/>
          <a:ln>
            <a:noFill/>
          </a:ln>
        </p:spPr>
      </p:pic>
      <p:sp>
        <p:nvSpPr>
          <p:cNvPr id="543" name="Google Shape;543;g2c52f71fa47_0_38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4" name="Google Shape;544;g2c52f71fa47_0_38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 name="Google Shape;545;g2c52f71fa47_0_38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 name="Google Shape;546;g2c52f71fa47_0_38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g2c52f71fa47_0_389"/>
          <p:cNvPicPr preferRelativeResize="0"/>
          <p:nvPr/>
        </p:nvPicPr>
        <p:blipFill>
          <a:blip r:embed="rId3">
            <a:alphaModFix/>
          </a:blip>
          <a:stretch>
            <a:fillRect/>
          </a:stretch>
        </p:blipFill>
        <p:spPr>
          <a:xfrm>
            <a:off x="1303025" y="307575"/>
            <a:ext cx="9585948" cy="6242851"/>
          </a:xfrm>
          <a:prstGeom prst="rect">
            <a:avLst/>
          </a:prstGeom>
          <a:noFill/>
          <a:ln>
            <a:noFill/>
          </a:ln>
        </p:spPr>
      </p:pic>
      <p:sp>
        <p:nvSpPr>
          <p:cNvPr id="553" name="Google Shape;553;g2c52f71fa47_0_389"/>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4" name="Google Shape;554;g2c52f71fa47_0_389"/>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5" name="Google Shape;555;g2c52f71fa47_0_389"/>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g2c52f71fa47_0_389"/>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g2c52f71fa47_0_394"/>
          <p:cNvPicPr preferRelativeResize="0"/>
          <p:nvPr/>
        </p:nvPicPr>
        <p:blipFill>
          <a:blip r:embed="rId3">
            <a:alphaModFix/>
          </a:blip>
          <a:stretch>
            <a:fillRect/>
          </a:stretch>
        </p:blipFill>
        <p:spPr>
          <a:xfrm>
            <a:off x="1630225" y="478800"/>
            <a:ext cx="8931552" cy="5900401"/>
          </a:xfrm>
          <a:prstGeom prst="rect">
            <a:avLst/>
          </a:prstGeom>
          <a:noFill/>
          <a:ln>
            <a:noFill/>
          </a:ln>
        </p:spPr>
      </p:pic>
      <p:sp>
        <p:nvSpPr>
          <p:cNvPr id="563" name="Google Shape;563;g2c52f71fa47_0_39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4" name="Google Shape;564;g2c52f71fa47_0_39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g2c52f71fa47_0_39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6" name="Google Shape;566;g2c52f71fa47_0_39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type="title"/>
          </p:nvPr>
        </p:nvSpPr>
        <p:spPr>
          <a:xfrm>
            <a:off x="838200" y="1050925"/>
            <a:ext cx="10685100" cy="1325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 </a:t>
            </a:r>
            <a:endParaRPr>
              <a:latin typeface="Arial"/>
              <a:ea typeface="Arial"/>
              <a:cs typeface="Arial"/>
              <a:sym typeface="Arial"/>
            </a:endParaRPr>
          </a:p>
        </p:txBody>
      </p:sp>
      <p:sp>
        <p:nvSpPr>
          <p:cNvPr id="117" name="Google Shape;117;p2"/>
          <p:cNvSpPr/>
          <p:nvPr/>
        </p:nvSpPr>
        <p:spPr>
          <a:xfrm rot="5400000">
            <a:off x="31688" y="-36357"/>
            <a:ext cx="895739" cy="968451"/>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2"/>
          <p:cNvSpPr/>
          <p:nvPr/>
        </p:nvSpPr>
        <p:spPr>
          <a:xfrm rot="5400000">
            <a:off x="148519" y="113418"/>
            <a:ext cx="433125" cy="469987"/>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2"/>
          <p:cNvSpPr/>
          <p:nvPr/>
        </p:nvSpPr>
        <p:spPr>
          <a:xfrm rot="-5400000">
            <a:off x="11259905" y="5925905"/>
            <a:ext cx="895739" cy="968451"/>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p:nvPr/>
        </p:nvSpPr>
        <p:spPr>
          <a:xfrm rot="-5400000">
            <a:off x="11616619" y="6269080"/>
            <a:ext cx="433125" cy="469987"/>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1" name="Google Shape;121;p2"/>
          <p:cNvPicPr preferRelativeResize="0"/>
          <p:nvPr/>
        </p:nvPicPr>
        <p:blipFill rotWithShape="1">
          <a:blip r:embed="rId3">
            <a:alphaModFix/>
          </a:blip>
          <a:srcRect b="0" l="0" r="0" t="0"/>
          <a:stretch/>
        </p:blipFill>
        <p:spPr>
          <a:xfrm>
            <a:off x="1864100" y="3669575"/>
            <a:ext cx="2855700" cy="1497600"/>
          </a:xfrm>
          <a:prstGeom prst="roundRect">
            <a:avLst>
              <a:gd fmla="val 16667" name="adj"/>
            </a:avLst>
          </a:prstGeom>
          <a:noFill/>
          <a:ln>
            <a:noFill/>
          </a:ln>
        </p:spPr>
      </p:pic>
      <p:sp>
        <p:nvSpPr>
          <p:cNvPr id="122" name="Google Shape;122;p2"/>
          <p:cNvSpPr txBox="1"/>
          <p:nvPr/>
        </p:nvSpPr>
        <p:spPr>
          <a:xfrm>
            <a:off x="5767575" y="2683625"/>
            <a:ext cx="5862600" cy="122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100"/>
              <a:buFont typeface="Arial"/>
              <a:buNone/>
            </a:pPr>
            <a:r>
              <a:rPr b="1" i="0" lang="en-US" sz="1900" u="none" cap="none" strike="noStrike">
                <a:solidFill>
                  <a:schemeClr val="dk1"/>
                </a:solidFill>
                <a:latin typeface="Calibri"/>
                <a:ea typeface="Calibri"/>
                <a:cs typeface="Calibri"/>
                <a:sym typeface="Calibri"/>
              </a:rPr>
              <a:t>Source of the BDD:</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100"/>
              <a:buFont typeface="Arial"/>
              <a:buNone/>
            </a:pPr>
            <a:r>
              <a:rPr b="0" i="0" lang="en-US" sz="1900" u="none" cap="none" strike="noStrike">
                <a:solidFill>
                  <a:schemeClr val="dk1"/>
                </a:solidFill>
                <a:latin typeface="Calibri"/>
                <a:ea typeface="Calibri"/>
                <a:cs typeface="Calibri"/>
                <a:sym typeface="Calibri"/>
              </a:rPr>
              <a:t>Raw daily pollution data on PM2.5, PM10, NO2, SO2 and O3 from every station in every region from Geod’air from 1/1/23 - 31/12/23 (inclusive).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1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100"/>
              <a:buFont typeface="Arial"/>
              <a:buNone/>
            </a:pPr>
            <a:r>
              <a:rPr b="1" i="0" lang="en-US" sz="1900" u="none" cap="none" strike="noStrike">
                <a:solidFill>
                  <a:schemeClr val="dk1"/>
                </a:solidFill>
                <a:latin typeface="Calibri"/>
                <a:ea typeface="Calibri"/>
                <a:cs typeface="Calibri"/>
                <a:sym typeface="Calibri"/>
              </a:rPr>
              <a:t>Resolution of the data:</a:t>
            </a:r>
            <a:r>
              <a:rPr b="0" i="0" lang="en-US" sz="1900" u="none" cap="none" strike="noStrike">
                <a:solidFill>
                  <a:schemeClr val="dk1"/>
                </a:solidFill>
                <a:latin typeface="Calibri"/>
                <a:ea typeface="Calibri"/>
                <a:cs typeface="Calibri"/>
                <a:sym typeface="Calibri"/>
              </a:rPr>
              <a:t> Station-level </a:t>
            </a:r>
            <a:endParaRPr b="1"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1900" u="none" cap="none" strike="noStrike">
                <a:solidFill>
                  <a:schemeClr val="dk1"/>
                </a:solidFill>
                <a:latin typeface="Calibri"/>
                <a:ea typeface="Calibri"/>
                <a:cs typeface="Calibri"/>
                <a:sym typeface="Calibri"/>
              </a:rPr>
              <a:t>Difference from Cahier des Charges index:</a:t>
            </a:r>
            <a:endParaRPr b="1"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Index using recreated ATMO index due to lack of a login for ATMO France data  </a:t>
            </a:r>
            <a:endParaRPr b="0"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Using proportion of days of a year instead of count</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b878db1474_0_21"/>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a:t>
            </a:r>
            <a:endParaRPr>
              <a:latin typeface="Arial"/>
              <a:ea typeface="Arial"/>
              <a:cs typeface="Arial"/>
              <a:sym typeface="Arial"/>
            </a:endParaRPr>
          </a:p>
        </p:txBody>
      </p:sp>
      <p:sp>
        <p:nvSpPr>
          <p:cNvPr id="129" name="Google Shape;129;g2b878db1474_0_21"/>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g2b878db1474_0_21"/>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 name="Google Shape;131;g2b878db1474_0_21"/>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g2b878db1474_0_21"/>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3" name="Google Shape;133;g2b878db1474_0_21"/>
          <p:cNvPicPr preferRelativeResize="0"/>
          <p:nvPr/>
        </p:nvPicPr>
        <p:blipFill rotWithShape="1">
          <a:blip r:embed="rId3">
            <a:alphaModFix/>
          </a:blip>
          <a:srcRect b="5471" l="0" r="3297" t="0"/>
          <a:stretch/>
        </p:blipFill>
        <p:spPr>
          <a:xfrm>
            <a:off x="6077195" y="3157612"/>
            <a:ext cx="5666256" cy="2640438"/>
          </a:xfrm>
          <a:prstGeom prst="rect">
            <a:avLst/>
          </a:prstGeom>
          <a:noFill/>
          <a:ln>
            <a:noFill/>
          </a:ln>
        </p:spPr>
      </p:pic>
      <p:sp>
        <p:nvSpPr>
          <p:cNvPr id="134" name="Google Shape;134;g2b878db1474_0_21"/>
          <p:cNvSpPr txBox="1"/>
          <p:nvPr/>
        </p:nvSpPr>
        <p:spPr>
          <a:xfrm>
            <a:off x="838200" y="2981125"/>
            <a:ext cx="4824900" cy="33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1900" u="none" cap="none" strike="noStrike">
                <a:solidFill>
                  <a:schemeClr val="dk1"/>
                </a:solidFill>
                <a:latin typeface="Calibri"/>
                <a:ea typeface="Calibri"/>
                <a:cs typeface="Calibri"/>
                <a:sym typeface="Calibri"/>
              </a:rPr>
              <a:t>Methodology followed:</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Recreated ATMO index using their methodology </a:t>
            </a:r>
            <a:endParaRPr b="0" i="0" sz="19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Took the percentage of days over the year available which have an ATMO score greater than or equal to 3 out of the total number of days available.</a:t>
            </a:r>
            <a:endParaRPr b="0" i="0" sz="1900" u="none" cap="none" strike="noStrike">
              <a:solidFill>
                <a:schemeClr val="dk1"/>
              </a:solidFill>
              <a:latin typeface="Calibri"/>
              <a:ea typeface="Calibri"/>
              <a:cs typeface="Calibri"/>
              <a:sym typeface="Calibri"/>
            </a:endParaRPr>
          </a:p>
        </p:txBody>
      </p:sp>
      <p:sp>
        <p:nvSpPr>
          <p:cNvPr id="135" name="Google Shape;135;g2b878db1474_0_21"/>
          <p:cNvSpPr txBox="1"/>
          <p:nvPr/>
        </p:nvSpPr>
        <p:spPr>
          <a:xfrm>
            <a:off x="7678775" y="2507875"/>
            <a:ext cx="4064700" cy="132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1800" u="none" cap="none" strike="noStrike">
                <a:solidFill>
                  <a:schemeClr val="dk1"/>
                </a:solidFill>
                <a:latin typeface="Calibri"/>
                <a:ea typeface="Calibri"/>
                <a:cs typeface="Calibri"/>
                <a:sym typeface="Calibri"/>
              </a:rPr>
              <a:t>ATMO Sub-score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1       2       3       4       5          6</a:t>
            </a:r>
            <a:endParaRPr b="0" i="0" sz="2400" u="none" cap="none" strike="noStrike">
              <a:solidFill>
                <a:schemeClr val="dk1"/>
              </a:solidFill>
              <a:latin typeface="Calibri"/>
              <a:ea typeface="Calibri"/>
              <a:cs typeface="Calibri"/>
              <a:sym typeface="Calibri"/>
            </a:endParaRPr>
          </a:p>
        </p:txBody>
      </p:sp>
      <p:sp>
        <p:nvSpPr>
          <p:cNvPr id="136" name="Google Shape;136;g2b878db1474_0_21"/>
          <p:cNvSpPr txBox="1"/>
          <p:nvPr/>
        </p:nvSpPr>
        <p:spPr>
          <a:xfrm>
            <a:off x="6148000" y="5748150"/>
            <a:ext cx="3236400" cy="6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Calibri"/>
                <a:ea typeface="Calibri"/>
                <a:cs typeface="Calibri"/>
                <a:sym typeface="Calibri"/>
              </a:rPr>
              <a:t>Source: ATMO France</a:t>
            </a:r>
            <a:endParaRPr b="0" i="1" sz="10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2b878db1474_0_38"/>
          <p:cNvPicPr preferRelativeResize="0"/>
          <p:nvPr/>
        </p:nvPicPr>
        <p:blipFill rotWithShape="1">
          <a:blip r:embed="rId3">
            <a:alphaModFix/>
          </a:blip>
          <a:srcRect b="0" l="0" r="0" t="0"/>
          <a:stretch/>
        </p:blipFill>
        <p:spPr>
          <a:xfrm>
            <a:off x="5298811" y="3997248"/>
            <a:ext cx="832381" cy="1537801"/>
          </a:xfrm>
          <a:prstGeom prst="rect">
            <a:avLst/>
          </a:prstGeom>
          <a:noFill/>
          <a:ln>
            <a:noFill/>
          </a:ln>
        </p:spPr>
      </p:pic>
      <p:pic>
        <p:nvPicPr>
          <p:cNvPr id="143" name="Google Shape;143;g2b878db1474_0_38"/>
          <p:cNvPicPr preferRelativeResize="0"/>
          <p:nvPr/>
        </p:nvPicPr>
        <p:blipFill rotWithShape="1">
          <a:blip r:embed="rId4">
            <a:alphaModFix/>
          </a:blip>
          <a:srcRect b="0" l="0" r="0" t="0"/>
          <a:stretch/>
        </p:blipFill>
        <p:spPr>
          <a:xfrm>
            <a:off x="1395337" y="3354742"/>
            <a:ext cx="3579425" cy="3211234"/>
          </a:xfrm>
          <a:prstGeom prst="rect">
            <a:avLst/>
          </a:prstGeom>
          <a:noFill/>
          <a:ln>
            <a:noFill/>
          </a:ln>
        </p:spPr>
      </p:pic>
      <p:sp>
        <p:nvSpPr>
          <p:cNvPr id="144" name="Google Shape;144;g2b878db1474_0_38"/>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a:latin typeface="Arial"/>
                <a:ea typeface="Arial"/>
                <a:cs typeface="Arial"/>
                <a:sym typeface="Arial"/>
              </a:rPr>
              <a:t>Indicateur: nombre moyen de jours supérieur ou égal à mauvais pour la qualité de l’air </a:t>
            </a:r>
            <a:endParaRPr>
              <a:latin typeface="Arial"/>
              <a:ea typeface="Arial"/>
              <a:cs typeface="Arial"/>
              <a:sym typeface="Arial"/>
            </a:endParaRPr>
          </a:p>
        </p:txBody>
      </p:sp>
      <p:sp>
        <p:nvSpPr>
          <p:cNvPr id="145" name="Google Shape;145;g2b878db1474_0_38"/>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g2b878db1474_0_38"/>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g2b878db1474_0_38"/>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g2b878db1474_0_38"/>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g2b878db1474_0_38"/>
          <p:cNvSpPr txBox="1"/>
          <p:nvPr/>
        </p:nvSpPr>
        <p:spPr>
          <a:xfrm>
            <a:off x="971350" y="2531750"/>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US" sz="1900" u="none" cap="none" strike="noStrike">
                <a:solidFill>
                  <a:schemeClr val="dk1"/>
                </a:solidFill>
                <a:latin typeface="Calibri"/>
                <a:ea typeface="Calibri"/>
                <a:cs typeface="Calibri"/>
                <a:sym typeface="Calibri"/>
              </a:rPr>
              <a:t>Indicator at highest resolution (station-level)</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pic>
        <p:nvPicPr>
          <p:cNvPr id="150" name="Google Shape;150;g2b878db1474_0_38"/>
          <p:cNvPicPr preferRelativeResize="0"/>
          <p:nvPr/>
        </p:nvPicPr>
        <p:blipFill rotWithShape="1">
          <a:blip r:embed="rId5">
            <a:alphaModFix/>
          </a:blip>
          <a:srcRect b="0" l="0" r="0" t="0"/>
          <a:stretch/>
        </p:blipFill>
        <p:spPr>
          <a:xfrm>
            <a:off x="-4563675" y="457025"/>
            <a:ext cx="4091197" cy="3125650"/>
          </a:xfrm>
          <a:prstGeom prst="rect">
            <a:avLst/>
          </a:prstGeom>
          <a:noFill/>
          <a:ln>
            <a:noFill/>
          </a:ln>
        </p:spPr>
      </p:pic>
      <p:sp>
        <p:nvSpPr>
          <p:cNvPr id="151" name="Google Shape;151;g2b878db1474_0_38"/>
          <p:cNvSpPr txBox="1"/>
          <p:nvPr/>
        </p:nvSpPr>
        <p:spPr>
          <a:xfrm>
            <a:off x="6310475" y="2531750"/>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US" sz="1900" u="none" cap="none" strike="noStrike">
                <a:solidFill>
                  <a:schemeClr val="dk1"/>
                </a:solidFill>
                <a:latin typeface="Calibri"/>
                <a:ea typeface="Calibri"/>
                <a:cs typeface="Calibri"/>
                <a:sym typeface="Calibri"/>
              </a:rPr>
              <a:t>Focus on area with highest coverage (station-level)</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pic>
        <p:nvPicPr>
          <p:cNvPr id="152" name="Google Shape;152;g2b878db1474_0_38"/>
          <p:cNvPicPr preferRelativeResize="0"/>
          <p:nvPr/>
        </p:nvPicPr>
        <p:blipFill rotWithShape="1">
          <a:blip r:embed="rId6">
            <a:alphaModFix/>
          </a:blip>
          <a:srcRect b="0" l="0" r="0" t="0"/>
          <a:stretch/>
        </p:blipFill>
        <p:spPr>
          <a:xfrm>
            <a:off x="6957625" y="3582675"/>
            <a:ext cx="3133101" cy="2609198"/>
          </a:xfrm>
          <a:prstGeom prst="rect">
            <a:avLst/>
          </a:prstGeom>
          <a:noFill/>
          <a:ln>
            <a:noFill/>
          </a:ln>
        </p:spPr>
      </p:pic>
      <p:sp>
        <p:nvSpPr>
          <p:cNvPr id="153" name="Google Shape;153;g2b878db1474_0_38"/>
          <p:cNvSpPr txBox="1"/>
          <p:nvPr/>
        </p:nvSpPr>
        <p:spPr>
          <a:xfrm>
            <a:off x="5881200" y="3898300"/>
            <a:ext cx="541800" cy="5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154" name="Google Shape;154;g2b878db1474_0_38"/>
          <p:cNvSpPr txBox="1"/>
          <p:nvPr/>
        </p:nvSpPr>
        <p:spPr>
          <a:xfrm>
            <a:off x="250875" y="6467650"/>
            <a:ext cx="9415800" cy="5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 Proportion of days available in 2023 with an ATMO score of at least 3/6</a:t>
            </a:r>
            <a:endParaRPr b="0" i="1" sz="1400" u="none" cap="none" strike="noStrike">
              <a:solidFill>
                <a:schemeClr val="dk1"/>
              </a:solidFill>
              <a:latin typeface="Calibri"/>
              <a:ea typeface="Calibri"/>
              <a:cs typeface="Calibri"/>
              <a:sym typeface="Calibri"/>
            </a:endParaRPr>
          </a:p>
        </p:txBody>
      </p:sp>
      <p:sp>
        <p:nvSpPr>
          <p:cNvPr id="155" name="Google Shape;155;g2b878db1474_0_38"/>
          <p:cNvSpPr/>
          <p:nvPr/>
        </p:nvSpPr>
        <p:spPr>
          <a:xfrm>
            <a:off x="1366125" y="6052675"/>
            <a:ext cx="641700" cy="51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6" name="Google Shape;156;g2b878db1474_0_38"/>
          <p:cNvSpPr txBox="1"/>
          <p:nvPr/>
        </p:nvSpPr>
        <p:spPr>
          <a:xfrm>
            <a:off x="6733175" y="6153450"/>
            <a:ext cx="3233100" cy="5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Focus: Ile-de-France</a:t>
            </a:r>
            <a:endParaRPr b="0" i="1" sz="14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bac5678fc7_0_0"/>
          <p:cNvSpPr txBox="1"/>
          <p:nvPr>
            <p:ph type="title"/>
          </p:nvPr>
        </p:nvSpPr>
        <p:spPr>
          <a:xfrm>
            <a:off x="838200" y="1050925"/>
            <a:ext cx="106851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SOMO35 </a:t>
            </a:r>
            <a:endParaRPr>
              <a:latin typeface="Arial"/>
              <a:ea typeface="Arial"/>
              <a:cs typeface="Arial"/>
              <a:sym typeface="Arial"/>
            </a:endParaRPr>
          </a:p>
        </p:txBody>
      </p:sp>
      <p:sp>
        <p:nvSpPr>
          <p:cNvPr id="163" name="Google Shape;163;g2bac5678fc7_0_0"/>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 name="Google Shape;164;g2bac5678fc7_0_0"/>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g2bac5678fc7_0_0"/>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g2bac5678fc7_0_0"/>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7" name="Google Shape;167;g2bac5678fc7_0_0"/>
          <p:cNvPicPr preferRelativeResize="0"/>
          <p:nvPr/>
        </p:nvPicPr>
        <p:blipFill rotWithShape="1">
          <a:blip r:embed="rId3">
            <a:alphaModFix/>
          </a:blip>
          <a:srcRect b="0" l="0" r="0" t="0"/>
          <a:stretch/>
        </p:blipFill>
        <p:spPr>
          <a:xfrm>
            <a:off x="1864100" y="3512725"/>
            <a:ext cx="2855700" cy="1497600"/>
          </a:xfrm>
          <a:prstGeom prst="roundRect">
            <a:avLst>
              <a:gd fmla="val 16667" name="adj"/>
            </a:avLst>
          </a:prstGeom>
          <a:noFill/>
          <a:ln>
            <a:noFill/>
          </a:ln>
        </p:spPr>
      </p:pic>
      <p:sp>
        <p:nvSpPr>
          <p:cNvPr id="168" name="Google Shape;168;g2bac5678fc7_0_0"/>
          <p:cNvSpPr txBox="1"/>
          <p:nvPr/>
        </p:nvSpPr>
        <p:spPr>
          <a:xfrm>
            <a:off x="5767575" y="2378825"/>
            <a:ext cx="5862600" cy="390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100"/>
              <a:buFont typeface="Arial"/>
              <a:buNone/>
            </a:pPr>
            <a:r>
              <a:rPr b="1" i="0" lang="en-US" sz="1900" u="none" cap="none" strike="noStrike">
                <a:solidFill>
                  <a:schemeClr val="dk1"/>
                </a:solidFill>
                <a:latin typeface="Calibri"/>
                <a:ea typeface="Calibri"/>
                <a:cs typeface="Calibri"/>
                <a:sym typeface="Calibri"/>
              </a:rPr>
              <a:t>Source of the BDD:</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100"/>
              <a:buFont typeface="Arial"/>
              <a:buNone/>
            </a:pPr>
            <a:r>
              <a:rPr b="0" i="0" lang="en-US" sz="1900" u="none" cap="none" strike="noStrike">
                <a:solidFill>
                  <a:schemeClr val="dk1"/>
                </a:solidFill>
                <a:latin typeface="Calibri"/>
                <a:ea typeface="Calibri"/>
                <a:cs typeface="Calibri"/>
                <a:sym typeface="Calibri"/>
              </a:rPr>
              <a:t>Raw daily pollution data on O3 from every station in every region from Geod’air from 1/1/23 - 31/12/23 (inclusive).</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1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100"/>
              <a:buFont typeface="Arial"/>
              <a:buNone/>
            </a:pPr>
            <a:r>
              <a:rPr b="1" i="0" lang="en-US" sz="1900" u="none" cap="none" strike="noStrike">
                <a:solidFill>
                  <a:schemeClr val="dk1"/>
                </a:solidFill>
                <a:latin typeface="Calibri"/>
                <a:ea typeface="Calibri"/>
                <a:cs typeface="Calibri"/>
                <a:sym typeface="Calibri"/>
              </a:rPr>
              <a:t>Resolution of the data:</a:t>
            </a:r>
            <a:r>
              <a:rPr b="0" i="0" lang="en-US" sz="1900" u="none" cap="none" strike="noStrike">
                <a:solidFill>
                  <a:schemeClr val="dk1"/>
                </a:solidFill>
                <a:latin typeface="Calibri"/>
                <a:ea typeface="Calibri"/>
                <a:cs typeface="Calibri"/>
                <a:sym typeface="Calibri"/>
              </a:rPr>
              <a:t> Station-level </a:t>
            </a:r>
            <a:endParaRPr b="1"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1"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1" i="0" lang="en-US" sz="1900" u="none" cap="none" strike="noStrike">
                <a:solidFill>
                  <a:schemeClr val="dk1"/>
                </a:solidFill>
                <a:latin typeface="Calibri"/>
                <a:ea typeface="Calibri"/>
                <a:cs typeface="Calibri"/>
                <a:sym typeface="Calibri"/>
              </a:rPr>
              <a:t>Difference from Cahier des Charges index:</a:t>
            </a:r>
            <a:endParaRPr b="1"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Index recreated due to lack of a login for ATMO France data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b8d4bf07a8_0_15"/>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SOMO35 </a:t>
            </a:r>
            <a:endParaRPr>
              <a:latin typeface="Arial"/>
              <a:ea typeface="Arial"/>
              <a:cs typeface="Arial"/>
              <a:sym typeface="Arial"/>
            </a:endParaRPr>
          </a:p>
        </p:txBody>
      </p:sp>
      <p:sp>
        <p:nvSpPr>
          <p:cNvPr id="175" name="Google Shape;175;g2b8d4bf07a8_0_15"/>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g2b8d4bf07a8_0_15"/>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 name="Google Shape;177;g2b8d4bf07a8_0_15"/>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g2b8d4bf07a8_0_15"/>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9" name="Google Shape;179;g2b8d4bf07a8_0_15"/>
          <p:cNvSpPr txBox="1"/>
          <p:nvPr/>
        </p:nvSpPr>
        <p:spPr>
          <a:xfrm>
            <a:off x="838200" y="2376625"/>
            <a:ext cx="4525500" cy="33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US" sz="1900" u="none" cap="none" strike="noStrike">
                <a:solidFill>
                  <a:schemeClr val="dk1"/>
                </a:solidFill>
                <a:latin typeface="Calibri"/>
                <a:ea typeface="Calibri"/>
                <a:cs typeface="Calibri"/>
                <a:sym typeface="Calibri"/>
              </a:rPr>
              <a:t>Methodology followed:</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1900" u="none" cap="none" strike="noStrike">
                <a:solidFill>
                  <a:schemeClr val="dk1"/>
                </a:solidFill>
                <a:latin typeface="Calibri"/>
                <a:ea typeface="Calibri"/>
                <a:cs typeface="Calibri"/>
                <a:sym typeface="Calibri"/>
              </a:rPr>
              <a:t>Recreated the SOMO35 indicator following the methodology:</a:t>
            </a:r>
            <a:endParaRPr b="0" i="0" sz="1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t/>
            </a:r>
            <a:endParaRPr b="0"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For each daily max hourly Ozone data point:</a:t>
            </a:r>
            <a:endParaRPr b="0" i="0" sz="1900" u="none" cap="none" strike="noStrike">
              <a:solidFill>
                <a:schemeClr val="dk1"/>
              </a:solidFill>
              <a:latin typeface="Calibri"/>
              <a:ea typeface="Calibri"/>
              <a:cs typeface="Calibri"/>
              <a:sym typeface="Calibri"/>
            </a:endParaRPr>
          </a:p>
          <a:p>
            <a:pPr indent="-349250" lvl="1" marL="914400" marR="0" rtl="0" algn="l">
              <a:lnSpc>
                <a:spcPct val="100000"/>
              </a:lnSpc>
              <a:spcBef>
                <a:spcPts val="0"/>
              </a:spcBef>
              <a:spcAft>
                <a:spcPts val="0"/>
              </a:spcAft>
              <a:buClr>
                <a:schemeClr val="dk1"/>
              </a:buClr>
              <a:buSzPts val="1900"/>
              <a:buFont typeface="Calibri"/>
              <a:buAutoNum type="alphaUcPeriod"/>
            </a:pPr>
            <a:r>
              <a:rPr b="0" i="0" lang="en-US" sz="1900" u="none" cap="none" strike="noStrike">
                <a:solidFill>
                  <a:schemeClr val="dk1"/>
                </a:solidFill>
                <a:latin typeface="Calibri"/>
                <a:ea typeface="Calibri"/>
                <a:cs typeface="Calibri"/>
                <a:sym typeface="Calibri"/>
              </a:rPr>
              <a:t>if the maximum exceeds 70 µg/m3 (35 ppb) then the daily score is the difference</a:t>
            </a:r>
            <a:endParaRPr b="0" i="0" sz="1900" u="none" cap="none" strike="noStrike">
              <a:solidFill>
                <a:schemeClr val="dk1"/>
              </a:solidFill>
              <a:latin typeface="Calibri"/>
              <a:ea typeface="Calibri"/>
              <a:cs typeface="Calibri"/>
              <a:sym typeface="Calibri"/>
            </a:endParaRPr>
          </a:p>
          <a:p>
            <a:pPr indent="-349250" lvl="1" marL="914400" marR="0" rtl="0" algn="l">
              <a:lnSpc>
                <a:spcPct val="100000"/>
              </a:lnSpc>
              <a:spcBef>
                <a:spcPts val="0"/>
              </a:spcBef>
              <a:spcAft>
                <a:spcPts val="0"/>
              </a:spcAft>
              <a:buClr>
                <a:schemeClr val="dk1"/>
              </a:buClr>
              <a:buSzPts val="1900"/>
              <a:buFont typeface="Calibri"/>
              <a:buAutoNum type="alphaUcPeriod"/>
            </a:pPr>
            <a:r>
              <a:rPr lang="en-US" sz="1900">
                <a:solidFill>
                  <a:schemeClr val="dk1"/>
                </a:solidFill>
                <a:latin typeface="Calibri"/>
                <a:ea typeface="Calibri"/>
                <a:cs typeface="Calibri"/>
                <a:sym typeface="Calibri"/>
              </a:rPr>
              <a:t>O</a:t>
            </a:r>
            <a:r>
              <a:rPr b="0" i="0" lang="en-US" sz="1900" u="none" cap="none" strike="noStrike">
                <a:solidFill>
                  <a:schemeClr val="dk1"/>
                </a:solidFill>
                <a:latin typeface="Calibri"/>
                <a:ea typeface="Calibri"/>
                <a:cs typeface="Calibri"/>
                <a:sym typeface="Calibri"/>
              </a:rPr>
              <a:t>therwise it is 0 </a:t>
            </a:r>
            <a:endParaRPr b="0" i="0" sz="1900" u="none" cap="none" strike="noStrike">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349250" lvl="0" marL="457200" marR="0" rtl="0" algn="l">
              <a:lnSpc>
                <a:spcPct val="100000"/>
              </a:lnSpc>
              <a:spcBef>
                <a:spcPts val="0"/>
              </a:spcBef>
              <a:spcAft>
                <a:spcPts val="0"/>
              </a:spcAft>
              <a:buClr>
                <a:schemeClr val="dk1"/>
              </a:buClr>
              <a:buSzPts val="1900"/>
              <a:buFont typeface="Calibri"/>
              <a:buAutoNum type="romanUcPeriod"/>
            </a:pPr>
            <a:r>
              <a:rPr b="0" i="0" lang="en-US" sz="1900" u="none" cap="none" strike="noStrike">
                <a:solidFill>
                  <a:schemeClr val="dk1"/>
                </a:solidFill>
                <a:latin typeface="Calibri"/>
                <a:ea typeface="Calibri"/>
                <a:cs typeface="Calibri"/>
                <a:sym typeface="Calibri"/>
              </a:rPr>
              <a:t>Summing over the daily scores for the year.</a:t>
            </a:r>
            <a:endParaRPr b="0" i="0" sz="1900" u="none" cap="none" strike="noStrike">
              <a:solidFill>
                <a:schemeClr val="dk1"/>
              </a:solidFill>
              <a:latin typeface="Calibri"/>
              <a:ea typeface="Calibri"/>
              <a:cs typeface="Calibri"/>
              <a:sym typeface="Calibri"/>
            </a:endParaRPr>
          </a:p>
        </p:txBody>
      </p:sp>
      <p:pic>
        <p:nvPicPr>
          <p:cNvPr id="180" name="Google Shape;180;g2b8d4bf07a8_0_15"/>
          <p:cNvPicPr preferRelativeResize="0"/>
          <p:nvPr/>
        </p:nvPicPr>
        <p:blipFill rotWithShape="1">
          <a:blip r:embed="rId3">
            <a:alphaModFix/>
          </a:blip>
          <a:srcRect b="0" l="0" r="0" t="0"/>
          <a:stretch/>
        </p:blipFill>
        <p:spPr>
          <a:xfrm>
            <a:off x="5824500" y="3227362"/>
            <a:ext cx="6062701" cy="1884101"/>
          </a:xfrm>
          <a:prstGeom prst="rect">
            <a:avLst/>
          </a:prstGeom>
          <a:noFill/>
          <a:ln cap="flat" cmpd="sng" w="19050">
            <a:solidFill>
              <a:schemeClr val="dk1"/>
            </a:solidFill>
            <a:prstDash val="solid"/>
            <a:round/>
            <a:headEnd len="sm" w="sm" type="none"/>
            <a:tailEnd len="sm" w="sm" type="none"/>
          </a:ln>
        </p:spPr>
      </p:pic>
      <p:sp>
        <p:nvSpPr>
          <p:cNvPr id="181" name="Google Shape;181;g2b8d4bf07a8_0_15"/>
          <p:cNvSpPr txBox="1"/>
          <p:nvPr/>
        </p:nvSpPr>
        <p:spPr>
          <a:xfrm>
            <a:off x="5762975" y="5111475"/>
            <a:ext cx="3236400" cy="6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Calibri"/>
                <a:ea typeface="Calibri"/>
                <a:cs typeface="Calibri"/>
                <a:sym typeface="Calibri"/>
              </a:rPr>
              <a:t>Source: European Monitoring and Evaluation Programme</a:t>
            </a:r>
            <a:endParaRPr b="0" i="1" sz="10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2b8d4bf07a8_0_34"/>
          <p:cNvPicPr preferRelativeResize="0"/>
          <p:nvPr/>
        </p:nvPicPr>
        <p:blipFill rotWithShape="1">
          <a:blip r:embed="rId3">
            <a:alphaModFix/>
          </a:blip>
          <a:srcRect b="0" l="0" r="0" t="0"/>
          <a:stretch/>
        </p:blipFill>
        <p:spPr>
          <a:xfrm>
            <a:off x="4999488" y="3996913"/>
            <a:ext cx="1118725" cy="1411789"/>
          </a:xfrm>
          <a:prstGeom prst="rect">
            <a:avLst/>
          </a:prstGeom>
          <a:noFill/>
          <a:ln>
            <a:noFill/>
          </a:ln>
        </p:spPr>
      </p:pic>
      <p:pic>
        <p:nvPicPr>
          <p:cNvPr id="188" name="Google Shape;188;g2b8d4bf07a8_0_34"/>
          <p:cNvPicPr preferRelativeResize="0"/>
          <p:nvPr/>
        </p:nvPicPr>
        <p:blipFill rotWithShape="1">
          <a:blip r:embed="rId4">
            <a:alphaModFix/>
          </a:blip>
          <a:srcRect b="0" l="0" r="0" t="0"/>
          <a:stretch/>
        </p:blipFill>
        <p:spPr>
          <a:xfrm>
            <a:off x="1319475" y="3171550"/>
            <a:ext cx="3549577" cy="3278051"/>
          </a:xfrm>
          <a:prstGeom prst="rect">
            <a:avLst/>
          </a:prstGeom>
          <a:noFill/>
          <a:ln>
            <a:noFill/>
          </a:ln>
        </p:spPr>
      </p:pic>
      <p:sp>
        <p:nvSpPr>
          <p:cNvPr id="189" name="Google Shape;189;g2b8d4bf07a8_0_34"/>
          <p:cNvSpPr txBox="1"/>
          <p:nvPr>
            <p:ph type="title"/>
          </p:nvPr>
        </p:nvSpPr>
        <p:spPr>
          <a:xfrm>
            <a:off x="838200" y="1050925"/>
            <a:ext cx="10627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lang="en-US">
                <a:latin typeface="Arial"/>
                <a:ea typeface="Arial"/>
                <a:cs typeface="Arial"/>
                <a:sym typeface="Arial"/>
              </a:rPr>
              <a:t>Indicateur: SOMO35 </a:t>
            </a:r>
            <a:endParaRPr>
              <a:latin typeface="Arial"/>
              <a:ea typeface="Arial"/>
              <a:cs typeface="Arial"/>
              <a:sym typeface="Arial"/>
            </a:endParaRPr>
          </a:p>
        </p:txBody>
      </p:sp>
      <p:sp>
        <p:nvSpPr>
          <p:cNvPr id="190" name="Google Shape;190;g2b8d4bf07a8_0_34"/>
          <p:cNvSpPr/>
          <p:nvPr/>
        </p:nvSpPr>
        <p:spPr>
          <a:xfrm rot="5400000">
            <a:off x="31683" y="-36301"/>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g2b8d4bf07a8_0_34"/>
          <p:cNvSpPr/>
          <p:nvPr/>
        </p:nvSpPr>
        <p:spPr>
          <a:xfrm rot="5400000">
            <a:off x="148425" y="113399"/>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g2b8d4bf07a8_0_34"/>
          <p:cNvSpPr/>
          <p:nvPr/>
        </p:nvSpPr>
        <p:spPr>
          <a:xfrm rot="-5400000">
            <a:off x="11259849" y="5925900"/>
            <a:ext cx="895800" cy="968400"/>
          </a:xfrm>
          <a:prstGeom prst="rtTriangle">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g2b8d4bf07a8_0_34"/>
          <p:cNvSpPr/>
          <p:nvPr/>
        </p:nvSpPr>
        <p:spPr>
          <a:xfrm rot="-5400000">
            <a:off x="11616638" y="6268986"/>
            <a:ext cx="433200" cy="470100"/>
          </a:xfrm>
          <a:prstGeom prst="rtTriangl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g2b8d4bf07a8_0_34"/>
          <p:cNvSpPr txBox="1"/>
          <p:nvPr/>
        </p:nvSpPr>
        <p:spPr>
          <a:xfrm>
            <a:off x="971350" y="2379350"/>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US" sz="1900" u="none" cap="none" strike="noStrike">
                <a:solidFill>
                  <a:schemeClr val="dk1"/>
                </a:solidFill>
                <a:latin typeface="Calibri"/>
                <a:ea typeface="Calibri"/>
                <a:cs typeface="Calibri"/>
                <a:sym typeface="Calibri"/>
              </a:rPr>
              <a:t>Indicator at highest resolution (station-level)</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pic>
        <p:nvPicPr>
          <p:cNvPr id="195" name="Google Shape;195;g2b8d4bf07a8_0_34"/>
          <p:cNvPicPr preferRelativeResize="0"/>
          <p:nvPr/>
        </p:nvPicPr>
        <p:blipFill rotWithShape="1">
          <a:blip r:embed="rId5">
            <a:alphaModFix/>
          </a:blip>
          <a:srcRect b="0" l="0" r="0" t="0"/>
          <a:stretch/>
        </p:blipFill>
        <p:spPr>
          <a:xfrm>
            <a:off x="-4981350" y="565050"/>
            <a:ext cx="4213653" cy="3125650"/>
          </a:xfrm>
          <a:prstGeom prst="rect">
            <a:avLst/>
          </a:prstGeom>
          <a:noFill/>
          <a:ln>
            <a:noFill/>
          </a:ln>
        </p:spPr>
      </p:pic>
      <p:sp>
        <p:nvSpPr>
          <p:cNvPr id="196" name="Google Shape;196;g2b8d4bf07a8_0_34"/>
          <p:cNvSpPr txBox="1"/>
          <p:nvPr/>
        </p:nvSpPr>
        <p:spPr>
          <a:xfrm>
            <a:off x="6310475" y="2531750"/>
            <a:ext cx="4427400" cy="89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US" sz="1900" u="none" cap="none" strike="noStrike">
                <a:solidFill>
                  <a:schemeClr val="dk1"/>
                </a:solidFill>
                <a:latin typeface="Calibri"/>
                <a:ea typeface="Calibri"/>
                <a:cs typeface="Calibri"/>
                <a:sym typeface="Calibri"/>
              </a:rPr>
              <a:t>Indicator with focus on area with highest coverage (station-level)</a:t>
            </a:r>
            <a:r>
              <a:rPr b="0" i="0" lang="en-US" sz="1900" u="none" cap="none" strike="noStrike">
                <a:solidFill>
                  <a:schemeClr val="dk1"/>
                </a:solidFill>
                <a:latin typeface="Calibri"/>
                <a:ea typeface="Calibri"/>
                <a:cs typeface="Calibri"/>
                <a:sym typeface="Calibri"/>
              </a:rPr>
              <a:t> </a:t>
            </a:r>
            <a:endParaRPr b="0" i="0" sz="1900" u="none" cap="none" strike="noStrike">
              <a:solidFill>
                <a:schemeClr val="dk1"/>
              </a:solidFill>
              <a:latin typeface="Calibri"/>
              <a:ea typeface="Calibri"/>
              <a:cs typeface="Calibri"/>
              <a:sym typeface="Calibri"/>
            </a:endParaRPr>
          </a:p>
        </p:txBody>
      </p:sp>
      <p:sp>
        <p:nvSpPr>
          <p:cNvPr id="197" name="Google Shape;197;g2b8d4bf07a8_0_34"/>
          <p:cNvSpPr/>
          <p:nvPr/>
        </p:nvSpPr>
        <p:spPr>
          <a:xfrm>
            <a:off x="1299750" y="5973025"/>
            <a:ext cx="723300" cy="651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8" name="Google Shape;198;g2b8d4bf07a8_0_34"/>
          <p:cNvSpPr txBox="1"/>
          <p:nvPr/>
        </p:nvSpPr>
        <p:spPr>
          <a:xfrm>
            <a:off x="5500200" y="3898300"/>
            <a:ext cx="541800" cy="5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199" name="Google Shape;199;g2b8d4bf07a8_0_34"/>
          <p:cNvSpPr txBox="1"/>
          <p:nvPr/>
        </p:nvSpPr>
        <p:spPr>
          <a:xfrm>
            <a:off x="250875" y="6467650"/>
            <a:ext cx="9415800" cy="5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 SOMO35 Score</a:t>
            </a:r>
            <a:endParaRPr b="0" i="1" sz="1400" u="none" cap="none" strike="noStrike">
              <a:solidFill>
                <a:schemeClr val="dk1"/>
              </a:solidFill>
              <a:latin typeface="Calibri"/>
              <a:ea typeface="Calibri"/>
              <a:cs typeface="Calibri"/>
              <a:sym typeface="Calibri"/>
            </a:endParaRPr>
          </a:p>
        </p:txBody>
      </p:sp>
      <p:sp>
        <p:nvSpPr>
          <p:cNvPr id="200" name="Google Shape;200;g2b8d4bf07a8_0_34"/>
          <p:cNvSpPr txBox="1"/>
          <p:nvPr/>
        </p:nvSpPr>
        <p:spPr>
          <a:xfrm>
            <a:off x="6961775" y="5772450"/>
            <a:ext cx="3233100" cy="5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Focus: Provence-Alpes-Côte d'Azur</a:t>
            </a:r>
            <a:endParaRPr b="0" i="1" sz="1400" u="none" cap="none" strike="noStrike">
              <a:solidFill>
                <a:schemeClr val="dk1"/>
              </a:solidFill>
              <a:latin typeface="Calibri"/>
              <a:ea typeface="Calibri"/>
              <a:cs typeface="Calibri"/>
              <a:sym typeface="Calibri"/>
            </a:endParaRPr>
          </a:p>
        </p:txBody>
      </p:sp>
      <p:pic>
        <p:nvPicPr>
          <p:cNvPr id="201" name="Google Shape;201;g2b8d4bf07a8_0_34"/>
          <p:cNvPicPr preferRelativeResize="0"/>
          <p:nvPr/>
        </p:nvPicPr>
        <p:blipFill rotWithShape="1">
          <a:blip r:embed="rId6">
            <a:alphaModFix/>
          </a:blip>
          <a:srcRect b="0" l="0" r="0" t="0"/>
          <a:stretch/>
        </p:blipFill>
        <p:spPr>
          <a:xfrm>
            <a:off x="7058925" y="3275150"/>
            <a:ext cx="2930493" cy="2640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2024-02-01T19:56:55Z</dcterms:created>
  <dc:creator>Sillere, Jade</dc:creator>
</cp:coreProperties>
</file>